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57" r:id="rId3"/>
    <p:sldId id="265" r:id="rId4"/>
    <p:sldId id="305" r:id="rId5"/>
    <p:sldId id="341" r:id="rId6"/>
    <p:sldId id="373" r:id="rId7"/>
    <p:sldId id="343" r:id="rId8"/>
    <p:sldId id="344" r:id="rId9"/>
    <p:sldId id="354" r:id="rId10"/>
    <p:sldId id="355" r:id="rId11"/>
    <p:sldId id="309" r:id="rId12"/>
    <p:sldId id="310" r:id="rId13"/>
    <p:sldId id="322" r:id="rId14"/>
    <p:sldId id="307" r:id="rId15"/>
    <p:sldId id="368" r:id="rId16"/>
    <p:sldId id="369" r:id="rId17"/>
    <p:sldId id="370" r:id="rId18"/>
    <p:sldId id="320" r:id="rId19"/>
    <p:sldId id="312" r:id="rId20"/>
    <p:sldId id="313" r:id="rId21"/>
    <p:sldId id="314" r:id="rId22"/>
    <p:sldId id="315" r:id="rId23"/>
    <p:sldId id="345" r:id="rId24"/>
    <p:sldId id="316" r:id="rId25"/>
    <p:sldId id="371" r:id="rId26"/>
    <p:sldId id="317" r:id="rId27"/>
    <p:sldId id="318" r:id="rId28"/>
    <p:sldId id="319" r:id="rId29"/>
    <p:sldId id="324" r:id="rId30"/>
    <p:sldId id="323" r:id="rId31"/>
    <p:sldId id="327" r:id="rId32"/>
    <p:sldId id="328" r:id="rId33"/>
    <p:sldId id="329" r:id="rId34"/>
    <p:sldId id="331" r:id="rId35"/>
    <p:sldId id="332" r:id="rId36"/>
    <p:sldId id="333" r:id="rId37"/>
    <p:sldId id="334" r:id="rId38"/>
    <p:sldId id="336" r:id="rId39"/>
    <p:sldId id="326" r:id="rId40"/>
    <p:sldId id="337" r:id="rId41"/>
    <p:sldId id="372" r:id="rId42"/>
    <p:sldId id="339" r:id="rId43"/>
    <p:sldId id="338" r:id="rId44"/>
    <p:sldId id="325" r:id="rId45"/>
    <p:sldId id="284" r:id="rId46"/>
    <p:sldId id="295" r:id="rId47"/>
    <p:sldId id="292" r:id="rId48"/>
    <p:sldId id="293" r:id="rId49"/>
    <p:sldId id="294" r:id="rId50"/>
    <p:sldId id="352" r:id="rId51"/>
    <p:sldId id="353" r:id="rId52"/>
    <p:sldId id="361" r:id="rId53"/>
    <p:sldId id="358" r:id="rId54"/>
    <p:sldId id="374" r:id="rId55"/>
    <p:sldId id="375" r:id="rId56"/>
    <p:sldId id="360" r:id="rId57"/>
    <p:sldId id="36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9"/>
    <p:restoredTop sz="90764"/>
  </p:normalViewPr>
  <p:slideViewPr>
    <p:cSldViewPr snapToGrid="0" snapToObjects="1">
      <p:cViewPr>
        <p:scale>
          <a:sx n="90" d="100"/>
          <a:sy n="90" d="100"/>
        </p:scale>
        <p:origin x="5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096BD-3386-F444-A394-8E81D4F3228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AAB51-233D-CB44-A402-CEFC1689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6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AAB51-233D-CB44-A402-CEFC1689E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AAB51-233D-CB44-A402-CEFC1689E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probably</a:t>
            </a:r>
            <a:r>
              <a:rPr lang="en-US" baseline="0" dirty="0" smtClean="0"/>
              <a:t> takes about 30 minutes to get to this point!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AAB51-233D-CB44-A402-CEFC1689E1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15 minutes</a:t>
            </a:r>
            <a:r>
              <a:rPr lang="en-US" baseline="0" dirty="0" smtClean="0"/>
              <a:t> to get here. And that’s close to the end of the first 2 hour session without any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AAB51-233D-CB44-A402-CEFC1689E1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5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9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0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32B57-AA94-FF45-BAF4-7A844BBF642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tutorials/deep_cn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colah.github.io/posts/2015-08-Understanding-LSTM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tutorials/recurren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Digging Deeper</a:t>
            </a:r>
            <a:br>
              <a:rPr lang="en-US" dirty="0" smtClean="0"/>
            </a:br>
            <a:r>
              <a:rPr lang="en-US" sz="4800" dirty="0" smtClean="0"/>
              <a:t>Neural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Chris McCool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1"/>
          <a:stretch/>
        </p:blipFill>
        <p:spPr>
          <a:xfrm>
            <a:off x="8620480" y="9395"/>
            <a:ext cx="3551265" cy="15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53386" cy="4351338"/>
              </a:xfrm>
            </p:spPr>
            <p:txBody>
              <a:bodyPr/>
              <a:lstStyle/>
              <a:p>
                <a:r>
                  <a:rPr lang="en-US" dirty="0" smtClean="0"/>
                  <a:t>Previously we defined a densely connected network</a:t>
                </a:r>
              </a:p>
              <a:p>
                <a:pPr lvl="1"/>
                <a:r>
                  <a:rPr lang="en-US" dirty="0" smtClean="0"/>
                  <a:t>All nodes from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𝑙</m:t>
                    </m:r>
                    <m:r>
                      <a:rPr lang="en-US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/>
                  <a:t> are connected to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𝑙</m:t>
                    </m:r>
                  </m:oMath>
                </a14:m>
                <a:endParaRPr lang="en-AU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The convolutional neural network is similar</a:t>
                </a:r>
              </a:p>
              <a:p>
                <a:pPr lvl="1"/>
                <a:r>
                  <a:rPr lang="en-US" dirty="0" smtClean="0"/>
                  <a:t>The network is densely connected</a:t>
                </a:r>
              </a:p>
              <a:p>
                <a:pPr lvl="1"/>
                <a:r>
                  <a:rPr lang="en-US" dirty="0" smtClean="0"/>
                  <a:t>But the </a:t>
                </a:r>
                <a:r>
                  <a:rPr lang="en-US" b="1" dirty="0" smtClean="0"/>
                  <a:t>same </a:t>
                </a:r>
                <a:r>
                  <a:rPr lang="en-US" dirty="0" smtClean="0"/>
                  <a:t>network is applied to </a:t>
                </a:r>
                <a:r>
                  <a:rPr lang="en-US" b="1" dirty="0" smtClean="0"/>
                  <a:t>different parts</a:t>
                </a:r>
                <a:r>
                  <a:rPr lang="en-US" dirty="0" smtClean="0"/>
                  <a:t> of the image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53386" cy="4351338"/>
              </a:xfrm>
              <a:blipFill rotWithShape="0">
                <a:blip r:embed="rId2"/>
                <a:stretch>
                  <a:fillRect l="-136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>
            <a:spLocks noChangeAspect="1"/>
          </p:cNvSpPr>
          <p:nvPr/>
        </p:nvSpPr>
        <p:spPr>
          <a:xfrm>
            <a:off x="8994552" y="2761635"/>
            <a:ext cx="432000" cy="43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994552" y="4596555"/>
            <a:ext cx="432000" cy="43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8994552" y="3373275"/>
            <a:ext cx="432000" cy="43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8994552" y="3984915"/>
            <a:ext cx="432000" cy="43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10249241" y="3157275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0249241" y="3753535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249241" y="4349795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44" idx="6"/>
          </p:cNvCxnSpPr>
          <p:nvPr/>
        </p:nvCxnSpPr>
        <p:spPr>
          <a:xfrm>
            <a:off x="9426552" y="2977635"/>
            <a:ext cx="852247" cy="2974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4" idx="6"/>
          </p:cNvCxnSpPr>
          <p:nvPr/>
        </p:nvCxnSpPr>
        <p:spPr>
          <a:xfrm>
            <a:off x="9426552" y="2977635"/>
            <a:ext cx="852247" cy="8745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6"/>
          </p:cNvCxnSpPr>
          <p:nvPr/>
        </p:nvCxnSpPr>
        <p:spPr>
          <a:xfrm>
            <a:off x="9426552" y="2977635"/>
            <a:ext cx="867238" cy="145165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9" idx="2"/>
          </p:cNvCxnSpPr>
          <p:nvPr/>
        </p:nvCxnSpPr>
        <p:spPr>
          <a:xfrm flipV="1">
            <a:off x="9426552" y="3373275"/>
            <a:ext cx="822689" cy="21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6"/>
            <a:endCxn id="50" idx="2"/>
          </p:cNvCxnSpPr>
          <p:nvPr/>
        </p:nvCxnSpPr>
        <p:spPr>
          <a:xfrm>
            <a:off x="9426552" y="3589275"/>
            <a:ext cx="822689" cy="38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6"/>
          </p:cNvCxnSpPr>
          <p:nvPr/>
        </p:nvCxnSpPr>
        <p:spPr>
          <a:xfrm>
            <a:off x="9426552" y="3589275"/>
            <a:ext cx="829762" cy="9224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</p:cNvCxnSpPr>
          <p:nvPr/>
        </p:nvCxnSpPr>
        <p:spPr>
          <a:xfrm flipV="1">
            <a:off x="9426552" y="3447436"/>
            <a:ext cx="829762" cy="753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6"/>
          </p:cNvCxnSpPr>
          <p:nvPr/>
        </p:nvCxnSpPr>
        <p:spPr>
          <a:xfrm flipV="1">
            <a:off x="9426552" y="4024557"/>
            <a:ext cx="822267" cy="1763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6"/>
          </p:cNvCxnSpPr>
          <p:nvPr/>
        </p:nvCxnSpPr>
        <p:spPr>
          <a:xfrm>
            <a:off x="9426552" y="4200915"/>
            <a:ext cx="829762" cy="3857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5" idx="6"/>
          </p:cNvCxnSpPr>
          <p:nvPr/>
        </p:nvCxnSpPr>
        <p:spPr>
          <a:xfrm flipV="1">
            <a:off x="9426552" y="4639154"/>
            <a:ext cx="844752" cy="1734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5" idx="6"/>
          </p:cNvCxnSpPr>
          <p:nvPr/>
        </p:nvCxnSpPr>
        <p:spPr>
          <a:xfrm flipV="1">
            <a:off x="9426552" y="4107003"/>
            <a:ext cx="867238" cy="7055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5" idx="6"/>
          </p:cNvCxnSpPr>
          <p:nvPr/>
        </p:nvCxnSpPr>
        <p:spPr>
          <a:xfrm flipV="1">
            <a:off x="9426552" y="3514891"/>
            <a:ext cx="889723" cy="12976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006130" y="2761635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9006130" y="3398094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9006130" y="4023971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13</a:t>
            </a:r>
            <a:endParaRPr lang="en-US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9015426" y="4635611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14</a:t>
            </a:r>
            <a:endParaRPr lang="en-US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10248819" y="3176577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0256314" y="3749950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10219865" y="4359124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23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605482" y="2420927"/>
                <a:ext cx="1210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𝑙</m:t>
                      </m:r>
                      <m:r>
                        <a:rPr lang="en-AU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82" y="2420927"/>
                <a:ext cx="1210140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9873053" y="2775427"/>
                <a:ext cx="1210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053" y="2775427"/>
                <a:ext cx="1210140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10695933" y="3398094"/>
            <a:ext cx="657867" cy="21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0688314" y="3983842"/>
            <a:ext cx="657867" cy="21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0656920" y="4565795"/>
            <a:ext cx="657867" cy="21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27" y="4009061"/>
            <a:ext cx="1995182" cy="200417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5600492" y="3809355"/>
            <a:ext cx="1440000" cy="144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766833" y="394429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906812" y="4079229"/>
            <a:ext cx="1440000" cy="144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Convolutional Network</a:t>
            </a:r>
          </a:p>
          <a:p>
            <a:pPr lvl="1"/>
            <a:r>
              <a:rPr lang="en-US" dirty="0" smtClean="0"/>
              <a:t>The output is a filter that is applied to the input (e.g. sliding window)</a:t>
            </a:r>
          </a:p>
          <a:p>
            <a:pPr lvl="1"/>
            <a:r>
              <a:rPr lang="en-US" dirty="0" smtClean="0"/>
              <a:t>Learns a transform to convert the 3x3x1 to a vector of size D</a:t>
            </a:r>
            <a:r>
              <a:rPr lang="en-US" baseline="-25000" dirty="0" smtClean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23825" y="4016556"/>
            <a:ext cx="324000" cy="32400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85863" y="5673384"/>
            <a:ext cx="324000" cy="32400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8357" y="6007686"/>
            <a:ext cx="191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Input Image (28x28)</a:t>
            </a:r>
          </a:p>
          <a:p>
            <a:pPr algn="ctr"/>
            <a:r>
              <a:rPr lang="en-US" sz="1600" dirty="0" smtClean="0"/>
              <a:t>1 channel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6073153" y="421416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185925" y="4332152"/>
            <a:ext cx="1440000" cy="144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352266" y="446708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492245" y="4602026"/>
            <a:ext cx="1440000" cy="144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58586" y="4736963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5127496" y="5673384"/>
            <a:ext cx="2893952" cy="414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127496" y="5999093"/>
            <a:ext cx="2893952" cy="88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Brace 71"/>
          <p:cNvSpPr/>
          <p:nvPr/>
        </p:nvSpPr>
        <p:spPr>
          <a:xfrm rot="18987576">
            <a:off x="7589773" y="3331544"/>
            <a:ext cx="544966" cy="158123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656758" y="3544886"/>
            <a:ext cx="242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r>
              <a:rPr lang="en-US" dirty="0" smtClean="0"/>
              <a:t> channels (filters)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973057" y="3636963"/>
            <a:ext cx="191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3x3 region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53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13724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5" grpId="0" animBg="1"/>
      <p:bldP spid="38" grpId="0" animBg="1"/>
      <p:bldP spid="40" grpId="0" animBg="1"/>
      <p:bldP spid="47" grpId="0"/>
      <p:bldP spid="3" grpId="0" animBg="1"/>
      <p:bldP spid="58" grpId="0" animBg="1"/>
      <p:bldP spid="59" grpId="0" animBg="1"/>
      <p:bldP spid="60" grpId="0" animBg="1"/>
      <p:bldP spid="61" grpId="0" animBg="1"/>
      <p:bldP spid="72" grpId="0" animBg="1"/>
      <p:bldP spid="73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838200" y="1802341"/>
            <a:ext cx="10515600" cy="4351338"/>
          </a:xfrm>
        </p:spPr>
        <p:txBody>
          <a:bodyPr/>
          <a:lstStyle/>
          <a:p>
            <a:r>
              <a:rPr lang="en-US" dirty="0" smtClean="0"/>
              <a:t>Convolutional Network</a:t>
            </a:r>
          </a:p>
          <a:p>
            <a:pPr lvl="1"/>
            <a:r>
              <a:rPr lang="en-US" dirty="0" smtClean="0"/>
              <a:t>The output is a filter that is applied to the input (e.g. sliding window)</a:t>
            </a:r>
          </a:p>
          <a:p>
            <a:pPr lvl="1"/>
            <a:r>
              <a:rPr lang="en-US" dirty="0" smtClean="0"/>
              <a:t>Learns a transform to convert the 3x3x1 to a vector of size D</a:t>
            </a:r>
            <a:r>
              <a:rPr lang="en-US" baseline="-25000" dirty="0" smtClean="0"/>
              <a:t>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07261"/>
              </p:ext>
            </p:extLst>
          </p:nvPr>
        </p:nvGraphicFramePr>
        <p:xfrm>
          <a:off x="3679465" y="3941434"/>
          <a:ext cx="10800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60686" y="5108225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3x3 Image Region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9845" y="3385751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39845" y="3745751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39845" y="4105751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39845" y="446575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76507" y="3946742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37986" y="3946742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99465" y="3946742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76507" y="4306742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39845" y="4825751"/>
            <a:ext cx="360000" cy="180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77762" y="3421751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78716" y="3781751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177762" y="4141751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175845" y="4501751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75845" y="4871183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76799" y="5231183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175845" y="5591183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173928" y="5951183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73928" y="6272063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73446" y="3485078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074400" y="3845078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073446" y="4205078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071529" y="4565078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071529" y="4934510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072483" y="5294510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071529" y="5654510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5" name="Oval 64"/>
          <p:cNvSpPr/>
          <p:nvPr/>
        </p:nvSpPr>
        <p:spPr>
          <a:xfrm>
            <a:off x="7069612" y="6014510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069612" y="6335390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7" name="Oval 66"/>
          <p:cNvSpPr/>
          <p:nvPr/>
        </p:nvSpPr>
        <p:spPr>
          <a:xfrm>
            <a:off x="7069612" y="3141252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/>
          <p:cNvCxnSpPr>
            <a:stCxn id="10" idx="6"/>
            <a:endCxn id="67" idx="2"/>
          </p:cNvCxnSpPr>
          <p:nvPr/>
        </p:nvCxnSpPr>
        <p:spPr>
          <a:xfrm flipV="1">
            <a:off x="6465762" y="3285252"/>
            <a:ext cx="603850" cy="2804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6"/>
            <a:endCxn id="48" idx="2"/>
          </p:cNvCxnSpPr>
          <p:nvPr/>
        </p:nvCxnSpPr>
        <p:spPr>
          <a:xfrm>
            <a:off x="6465762" y="3565751"/>
            <a:ext cx="607684" cy="6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6"/>
            <a:endCxn id="49" idx="2"/>
          </p:cNvCxnSpPr>
          <p:nvPr/>
        </p:nvCxnSpPr>
        <p:spPr>
          <a:xfrm>
            <a:off x="6465762" y="3565751"/>
            <a:ext cx="608638" cy="42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0" idx="6"/>
            <a:endCxn id="50" idx="2"/>
          </p:cNvCxnSpPr>
          <p:nvPr/>
        </p:nvCxnSpPr>
        <p:spPr>
          <a:xfrm>
            <a:off x="6465762" y="3565751"/>
            <a:ext cx="607684" cy="78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6"/>
            <a:endCxn id="51" idx="2"/>
          </p:cNvCxnSpPr>
          <p:nvPr/>
        </p:nvCxnSpPr>
        <p:spPr>
          <a:xfrm>
            <a:off x="6465762" y="3565751"/>
            <a:ext cx="605767" cy="114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0" idx="6"/>
            <a:endCxn id="62" idx="2"/>
          </p:cNvCxnSpPr>
          <p:nvPr/>
        </p:nvCxnSpPr>
        <p:spPr>
          <a:xfrm>
            <a:off x="6465762" y="3565751"/>
            <a:ext cx="605767" cy="223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" idx="6"/>
            <a:endCxn id="65" idx="2"/>
          </p:cNvCxnSpPr>
          <p:nvPr/>
        </p:nvCxnSpPr>
        <p:spPr>
          <a:xfrm>
            <a:off x="6465762" y="3565751"/>
            <a:ext cx="603850" cy="259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6"/>
            <a:endCxn id="67" idx="2"/>
          </p:cNvCxnSpPr>
          <p:nvPr/>
        </p:nvCxnSpPr>
        <p:spPr>
          <a:xfrm flipV="1">
            <a:off x="6466716" y="3285252"/>
            <a:ext cx="602896" cy="6404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6"/>
            <a:endCxn id="48" idx="2"/>
          </p:cNvCxnSpPr>
          <p:nvPr/>
        </p:nvCxnSpPr>
        <p:spPr>
          <a:xfrm flipV="1">
            <a:off x="6466716" y="3629078"/>
            <a:ext cx="606730" cy="2966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5" idx="6"/>
            <a:endCxn id="49" idx="2"/>
          </p:cNvCxnSpPr>
          <p:nvPr/>
        </p:nvCxnSpPr>
        <p:spPr>
          <a:xfrm>
            <a:off x="6466716" y="3925751"/>
            <a:ext cx="607684" cy="6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5" idx="6"/>
            <a:endCxn id="50" idx="2"/>
          </p:cNvCxnSpPr>
          <p:nvPr/>
        </p:nvCxnSpPr>
        <p:spPr>
          <a:xfrm>
            <a:off x="6466716" y="3925751"/>
            <a:ext cx="606730" cy="42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" idx="6"/>
            <a:endCxn id="53" idx="2"/>
          </p:cNvCxnSpPr>
          <p:nvPr/>
        </p:nvCxnSpPr>
        <p:spPr>
          <a:xfrm>
            <a:off x="6465762" y="3565751"/>
            <a:ext cx="606721" cy="187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0" idx="6"/>
            <a:endCxn id="52" idx="2"/>
          </p:cNvCxnSpPr>
          <p:nvPr/>
        </p:nvCxnSpPr>
        <p:spPr>
          <a:xfrm>
            <a:off x="6465762" y="3565751"/>
            <a:ext cx="605767" cy="151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0" idx="6"/>
            <a:endCxn id="66" idx="2"/>
          </p:cNvCxnSpPr>
          <p:nvPr/>
        </p:nvCxnSpPr>
        <p:spPr>
          <a:xfrm>
            <a:off x="6465762" y="3565751"/>
            <a:ext cx="603850" cy="2913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5" idx="6"/>
            <a:endCxn id="51" idx="2"/>
          </p:cNvCxnSpPr>
          <p:nvPr/>
        </p:nvCxnSpPr>
        <p:spPr>
          <a:xfrm>
            <a:off x="6466716" y="3925751"/>
            <a:ext cx="604813" cy="78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35" idx="6"/>
            <a:endCxn id="52" idx="2"/>
          </p:cNvCxnSpPr>
          <p:nvPr/>
        </p:nvCxnSpPr>
        <p:spPr>
          <a:xfrm>
            <a:off x="6466716" y="3925751"/>
            <a:ext cx="604813" cy="115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5" idx="6"/>
            <a:endCxn id="53" idx="2"/>
          </p:cNvCxnSpPr>
          <p:nvPr/>
        </p:nvCxnSpPr>
        <p:spPr>
          <a:xfrm>
            <a:off x="6466716" y="3925751"/>
            <a:ext cx="605767" cy="151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5" idx="6"/>
            <a:endCxn id="62" idx="2"/>
          </p:cNvCxnSpPr>
          <p:nvPr/>
        </p:nvCxnSpPr>
        <p:spPr>
          <a:xfrm>
            <a:off x="6466716" y="3925751"/>
            <a:ext cx="604813" cy="187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35" idx="6"/>
            <a:endCxn id="65" idx="2"/>
          </p:cNvCxnSpPr>
          <p:nvPr/>
        </p:nvCxnSpPr>
        <p:spPr>
          <a:xfrm>
            <a:off x="6466716" y="3925751"/>
            <a:ext cx="602896" cy="223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5" idx="6"/>
            <a:endCxn id="66" idx="2"/>
          </p:cNvCxnSpPr>
          <p:nvPr/>
        </p:nvCxnSpPr>
        <p:spPr>
          <a:xfrm>
            <a:off x="6466716" y="3925751"/>
            <a:ext cx="602896" cy="2553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7" idx="6"/>
          </p:cNvCxnSpPr>
          <p:nvPr/>
        </p:nvCxnSpPr>
        <p:spPr>
          <a:xfrm>
            <a:off x="7357612" y="3285252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357612" y="3637092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7357611" y="3989078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357610" y="4352081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51" idx="6"/>
          </p:cNvCxnSpPr>
          <p:nvPr/>
        </p:nvCxnSpPr>
        <p:spPr>
          <a:xfrm>
            <a:off x="7359529" y="4709078"/>
            <a:ext cx="5678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ight Brace 125"/>
          <p:cNvSpPr/>
          <p:nvPr/>
        </p:nvSpPr>
        <p:spPr>
          <a:xfrm>
            <a:off x="8028432" y="3141252"/>
            <a:ext cx="184298" cy="3549037"/>
          </a:xfrm>
          <a:prstGeom prst="rightBrace">
            <a:avLst>
              <a:gd name="adj1" fmla="val 8333"/>
              <a:gd name="adj2" fmla="val 5039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8212730" y="4362087"/>
            <a:ext cx="461665" cy="15170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9" grpId="0" animBg="1"/>
      <p:bldP spid="10" grpId="0" animBg="1"/>
      <p:bldP spid="35" grpId="0" animBg="1"/>
      <p:bldP spid="36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5" grpId="0" animBg="1"/>
      <p:bldP spid="66" grpId="0" animBg="1"/>
      <p:bldP spid="67" grpId="0" animBg="1"/>
      <p:bldP spid="126" grpId="0" animBg="1"/>
      <p:bldP spid="1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838200" y="1802340"/>
            <a:ext cx="5938009" cy="4903260"/>
          </a:xfrm>
        </p:spPr>
        <p:txBody>
          <a:bodyPr/>
          <a:lstStyle/>
          <a:p>
            <a:r>
              <a:rPr lang="en-US" dirty="0" smtClean="0"/>
              <a:t>Convolutional Network</a:t>
            </a:r>
          </a:p>
          <a:p>
            <a:pPr lvl="1"/>
            <a:r>
              <a:rPr lang="en-US" dirty="0" smtClean="0"/>
              <a:t>The same filters/network is applied to different parts of the image</a:t>
            </a:r>
          </a:p>
          <a:p>
            <a:pPr lvl="1"/>
            <a:r>
              <a:rPr lang="en-US" dirty="0" smtClean="0"/>
              <a:t>Exploits redundancy in images</a:t>
            </a:r>
          </a:p>
          <a:p>
            <a:pPr lvl="1"/>
            <a:r>
              <a:rPr lang="en-US" b="1" dirty="0" smtClean="0"/>
              <a:t>The filters/network is learnt from data</a:t>
            </a:r>
          </a:p>
          <a:p>
            <a:pPr lvl="2"/>
            <a:r>
              <a:rPr lang="en-US" dirty="0" smtClean="0"/>
              <a:t>Acts as a </a:t>
            </a:r>
            <a:r>
              <a:rPr lang="en-US" dirty="0" err="1" smtClean="0"/>
              <a:t>regularisation</a:t>
            </a:r>
            <a:r>
              <a:rPr lang="en-US" dirty="0" smtClean="0"/>
              <a:t> for the learnt features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526603"/>
              </p:ext>
            </p:extLst>
          </p:nvPr>
        </p:nvGraphicFramePr>
        <p:xfrm>
          <a:off x="7142125" y="2602523"/>
          <a:ext cx="10800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23346" y="3769314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3x3 Image Region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02505" y="2046840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602505" y="2406840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02505" y="276684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02505" y="312684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39167" y="2607831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00646" y="2607831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862125" y="2607831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39167" y="296783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02505" y="3486840"/>
            <a:ext cx="360000" cy="180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640422" y="2082840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41376" y="2442840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640422" y="2802840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638505" y="3162840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38505" y="3532272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639459" y="3892272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638505" y="4252272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636588" y="4612272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36588" y="4933152"/>
            <a:ext cx="288000" cy="28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536106" y="2146167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537060" y="2506167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0536106" y="2866167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0534189" y="3226167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0534189" y="3595599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535143" y="3955599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2" name="Oval 61"/>
          <p:cNvSpPr/>
          <p:nvPr/>
        </p:nvSpPr>
        <p:spPr>
          <a:xfrm>
            <a:off x="10534189" y="4315599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0532272" y="4675599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532272" y="4996479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532272" y="1802341"/>
            <a:ext cx="288000" cy="288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/>
          <p:cNvCxnSpPr>
            <a:stCxn id="10" idx="6"/>
            <a:endCxn id="67" idx="2"/>
          </p:cNvCxnSpPr>
          <p:nvPr/>
        </p:nvCxnSpPr>
        <p:spPr>
          <a:xfrm flipV="1">
            <a:off x="9928422" y="1946341"/>
            <a:ext cx="603850" cy="2804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6"/>
            <a:endCxn id="48" idx="2"/>
          </p:cNvCxnSpPr>
          <p:nvPr/>
        </p:nvCxnSpPr>
        <p:spPr>
          <a:xfrm>
            <a:off x="9928422" y="2226840"/>
            <a:ext cx="607684" cy="6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6"/>
            <a:endCxn id="49" idx="2"/>
          </p:cNvCxnSpPr>
          <p:nvPr/>
        </p:nvCxnSpPr>
        <p:spPr>
          <a:xfrm>
            <a:off x="9928422" y="2226840"/>
            <a:ext cx="608638" cy="42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0" idx="6"/>
            <a:endCxn id="50" idx="2"/>
          </p:cNvCxnSpPr>
          <p:nvPr/>
        </p:nvCxnSpPr>
        <p:spPr>
          <a:xfrm>
            <a:off x="9928422" y="2226840"/>
            <a:ext cx="607684" cy="78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6"/>
            <a:endCxn id="51" idx="2"/>
          </p:cNvCxnSpPr>
          <p:nvPr/>
        </p:nvCxnSpPr>
        <p:spPr>
          <a:xfrm>
            <a:off x="9928422" y="2226840"/>
            <a:ext cx="605767" cy="114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0" idx="6"/>
            <a:endCxn id="62" idx="2"/>
          </p:cNvCxnSpPr>
          <p:nvPr/>
        </p:nvCxnSpPr>
        <p:spPr>
          <a:xfrm>
            <a:off x="9928422" y="2226840"/>
            <a:ext cx="605767" cy="223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" idx="6"/>
            <a:endCxn id="65" idx="2"/>
          </p:cNvCxnSpPr>
          <p:nvPr/>
        </p:nvCxnSpPr>
        <p:spPr>
          <a:xfrm>
            <a:off x="9928422" y="2226840"/>
            <a:ext cx="603850" cy="259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6"/>
            <a:endCxn id="67" idx="2"/>
          </p:cNvCxnSpPr>
          <p:nvPr/>
        </p:nvCxnSpPr>
        <p:spPr>
          <a:xfrm flipV="1">
            <a:off x="9929376" y="1946341"/>
            <a:ext cx="602896" cy="6404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6"/>
            <a:endCxn id="48" idx="2"/>
          </p:cNvCxnSpPr>
          <p:nvPr/>
        </p:nvCxnSpPr>
        <p:spPr>
          <a:xfrm flipV="1">
            <a:off x="9929376" y="2290167"/>
            <a:ext cx="606730" cy="2966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5" idx="6"/>
            <a:endCxn id="49" idx="2"/>
          </p:cNvCxnSpPr>
          <p:nvPr/>
        </p:nvCxnSpPr>
        <p:spPr>
          <a:xfrm>
            <a:off x="9929376" y="2586840"/>
            <a:ext cx="607684" cy="6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5" idx="6"/>
            <a:endCxn id="50" idx="2"/>
          </p:cNvCxnSpPr>
          <p:nvPr/>
        </p:nvCxnSpPr>
        <p:spPr>
          <a:xfrm>
            <a:off x="9929376" y="2586840"/>
            <a:ext cx="606730" cy="42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" idx="6"/>
            <a:endCxn id="53" idx="2"/>
          </p:cNvCxnSpPr>
          <p:nvPr/>
        </p:nvCxnSpPr>
        <p:spPr>
          <a:xfrm>
            <a:off x="9928422" y="2226840"/>
            <a:ext cx="606721" cy="187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0" idx="6"/>
            <a:endCxn id="52" idx="2"/>
          </p:cNvCxnSpPr>
          <p:nvPr/>
        </p:nvCxnSpPr>
        <p:spPr>
          <a:xfrm>
            <a:off x="9928422" y="2226840"/>
            <a:ext cx="605767" cy="151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0" idx="6"/>
            <a:endCxn id="66" idx="2"/>
          </p:cNvCxnSpPr>
          <p:nvPr/>
        </p:nvCxnSpPr>
        <p:spPr>
          <a:xfrm>
            <a:off x="9928422" y="2226840"/>
            <a:ext cx="603850" cy="2913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5" idx="6"/>
            <a:endCxn id="51" idx="2"/>
          </p:cNvCxnSpPr>
          <p:nvPr/>
        </p:nvCxnSpPr>
        <p:spPr>
          <a:xfrm>
            <a:off x="9929376" y="2586840"/>
            <a:ext cx="604813" cy="783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35" idx="6"/>
            <a:endCxn id="52" idx="2"/>
          </p:cNvCxnSpPr>
          <p:nvPr/>
        </p:nvCxnSpPr>
        <p:spPr>
          <a:xfrm>
            <a:off x="9929376" y="2586840"/>
            <a:ext cx="604813" cy="115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5" idx="6"/>
            <a:endCxn id="53" idx="2"/>
          </p:cNvCxnSpPr>
          <p:nvPr/>
        </p:nvCxnSpPr>
        <p:spPr>
          <a:xfrm>
            <a:off x="9929376" y="2586840"/>
            <a:ext cx="605767" cy="151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5" idx="6"/>
            <a:endCxn id="62" idx="2"/>
          </p:cNvCxnSpPr>
          <p:nvPr/>
        </p:nvCxnSpPr>
        <p:spPr>
          <a:xfrm>
            <a:off x="9929376" y="2586840"/>
            <a:ext cx="604813" cy="187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35" idx="6"/>
            <a:endCxn id="65" idx="2"/>
          </p:cNvCxnSpPr>
          <p:nvPr/>
        </p:nvCxnSpPr>
        <p:spPr>
          <a:xfrm>
            <a:off x="9929376" y="2586840"/>
            <a:ext cx="602896" cy="2232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5" idx="6"/>
            <a:endCxn id="66" idx="2"/>
          </p:cNvCxnSpPr>
          <p:nvPr/>
        </p:nvCxnSpPr>
        <p:spPr>
          <a:xfrm>
            <a:off x="9929376" y="2586840"/>
            <a:ext cx="602896" cy="2553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7" idx="6"/>
          </p:cNvCxnSpPr>
          <p:nvPr/>
        </p:nvCxnSpPr>
        <p:spPr>
          <a:xfrm>
            <a:off x="10820272" y="1946341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10820272" y="2298181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0820271" y="2650167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10820270" y="3013170"/>
            <a:ext cx="5697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51" idx="6"/>
          </p:cNvCxnSpPr>
          <p:nvPr/>
        </p:nvCxnSpPr>
        <p:spPr>
          <a:xfrm>
            <a:off x="10822189" y="3370167"/>
            <a:ext cx="5678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ight Brace 125"/>
          <p:cNvSpPr/>
          <p:nvPr/>
        </p:nvSpPr>
        <p:spPr>
          <a:xfrm>
            <a:off x="11491092" y="1802341"/>
            <a:ext cx="184298" cy="3549037"/>
          </a:xfrm>
          <a:prstGeom prst="rightBrace">
            <a:avLst>
              <a:gd name="adj1" fmla="val 8333"/>
              <a:gd name="adj2" fmla="val 5039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675390" y="3023176"/>
            <a:ext cx="461665" cy="15170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CNNs </a:t>
            </a:r>
            <a:r>
              <a:rPr lang="en-US" dirty="0"/>
              <a:t>for Image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729"/>
            <a:ext cx="11831718" cy="288949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6550223"/>
            <a:ext cx="9802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Image from: http://</a:t>
            </a:r>
            <a:r>
              <a:rPr lang="en-US" sz="1400" dirty="0" err="1"/>
              <a:t>deeplearning.net</a:t>
            </a:r>
            <a:r>
              <a:rPr lang="en-US" sz="1400" dirty="0"/>
              <a:t>/tutorial/</a:t>
            </a:r>
            <a:r>
              <a:rPr lang="en-US" sz="1400" dirty="0" err="1"/>
              <a:t>lenet.html</a:t>
            </a:r>
            <a:endParaRPr lang="en-US" sz="1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02341"/>
            <a:ext cx="10708037" cy="4351338"/>
          </a:xfrm>
        </p:spPr>
        <p:txBody>
          <a:bodyPr/>
          <a:lstStyle/>
          <a:p>
            <a:r>
              <a:rPr lang="en-US" dirty="0" smtClean="0"/>
              <a:t>Deep CNNs</a:t>
            </a:r>
          </a:p>
          <a:p>
            <a:pPr lvl="1"/>
            <a:r>
              <a:rPr lang="en-US" dirty="0" smtClean="0"/>
              <a:t>Stack convolutional layers together</a:t>
            </a:r>
          </a:p>
          <a:p>
            <a:pPr lvl="1"/>
            <a:r>
              <a:rPr lang="en-US" dirty="0" smtClean="0"/>
              <a:t>Overcomes a major limitation of bag-of-words</a:t>
            </a:r>
          </a:p>
          <a:p>
            <a:pPr lvl="2"/>
            <a:r>
              <a:rPr lang="en-US" dirty="0" smtClean="0"/>
              <a:t>Defining the filters and doing so at multiple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CNNs for Image Classification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9"/>
          <a:stretch/>
        </p:blipFill>
        <p:spPr>
          <a:xfrm>
            <a:off x="76200" y="2866948"/>
            <a:ext cx="12039600" cy="3682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50223"/>
            <a:ext cx="9802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dirty="0"/>
              <a:t>Visualizing and Understanding Convolutional </a:t>
            </a:r>
            <a:r>
              <a:rPr lang="en-US" sz="1400" dirty="0" smtClean="0"/>
              <a:t>Networks”, M. </a:t>
            </a:r>
            <a:r>
              <a:rPr lang="en-US" sz="1400" dirty="0" err="1" smtClean="0"/>
              <a:t>Zeiler</a:t>
            </a:r>
            <a:r>
              <a:rPr lang="en-US" sz="1400" dirty="0" smtClean="0"/>
              <a:t> and R. Fergus</a:t>
            </a:r>
            <a:endParaRPr lang="en-US"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02341"/>
            <a:ext cx="10708037" cy="4351338"/>
          </a:xfrm>
        </p:spPr>
        <p:txBody>
          <a:bodyPr/>
          <a:lstStyle/>
          <a:p>
            <a:r>
              <a:rPr lang="en-US" dirty="0" smtClean="0"/>
              <a:t>Features are learnt from data</a:t>
            </a:r>
          </a:p>
          <a:p>
            <a:pPr lvl="1"/>
            <a:r>
              <a:rPr lang="en-US" dirty="0" smtClean="0"/>
              <a:t>Represent more complicated/abstract concepts at deeper layers</a:t>
            </a:r>
          </a:p>
        </p:txBody>
      </p:sp>
    </p:spTree>
    <p:extLst>
      <p:ext uri="{BB962C8B-B14F-4D97-AF65-F5344CB8AC3E}">
        <p14:creationId xmlns:p14="http://schemas.microsoft.com/office/powerpoint/2010/main" val="10235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CNNs </a:t>
            </a:r>
            <a:r>
              <a:rPr lang="en-US" dirty="0" smtClean="0"/>
              <a:t>for Image Classification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50223"/>
            <a:ext cx="9802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dirty="0"/>
              <a:t>Visualizing and Understanding Convolutional </a:t>
            </a:r>
            <a:r>
              <a:rPr lang="en-US" sz="1400" dirty="0" smtClean="0"/>
              <a:t>Networks”, M. </a:t>
            </a:r>
            <a:r>
              <a:rPr lang="en-US" sz="1400" dirty="0" err="1" smtClean="0"/>
              <a:t>Zeiler</a:t>
            </a:r>
            <a:r>
              <a:rPr lang="en-US" sz="1400" dirty="0" smtClean="0"/>
              <a:t> and R. Fergus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t="1918" r="1673" b="3765"/>
          <a:stretch/>
        </p:blipFill>
        <p:spPr>
          <a:xfrm>
            <a:off x="1415796" y="1862138"/>
            <a:ext cx="9360408" cy="47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CNNs </a:t>
            </a:r>
            <a:r>
              <a:rPr lang="en-US" dirty="0" smtClean="0"/>
              <a:t>for Image Classification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50223"/>
            <a:ext cx="9802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dirty="0"/>
              <a:t>Visualizing and Understanding Convolutional </a:t>
            </a:r>
            <a:r>
              <a:rPr lang="en-US" sz="1400" dirty="0" smtClean="0"/>
              <a:t>Networks”, M. </a:t>
            </a:r>
            <a:r>
              <a:rPr lang="en-US" sz="1400" dirty="0" err="1" smtClean="0"/>
              <a:t>Zeiler</a:t>
            </a:r>
            <a:r>
              <a:rPr lang="en-US" sz="1400" dirty="0" smtClean="0"/>
              <a:t> and R. Fergus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1769" r="1725" b="731"/>
          <a:stretch/>
        </p:blipFill>
        <p:spPr>
          <a:xfrm>
            <a:off x="1673166" y="2090738"/>
            <a:ext cx="8845668" cy="44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Convolutional filters</a:t>
            </a:r>
          </a:p>
          <a:p>
            <a:pPr lvl="1"/>
            <a:r>
              <a:rPr lang="en-US" dirty="0"/>
              <a:t>Number of nodes/filters</a:t>
            </a:r>
          </a:p>
          <a:p>
            <a:pPr lvl="2"/>
            <a:r>
              <a:rPr lang="en-US" dirty="0"/>
              <a:t>How complicated the filter is</a:t>
            </a:r>
          </a:p>
          <a:p>
            <a:pPr lvl="1"/>
            <a:r>
              <a:rPr lang="en-US" dirty="0" smtClean="0"/>
              <a:t>Stride</a:t>
            </a:r>
          </a:p>
          <a:p>
            <a:pPr lvl="2"/>
            <a:r>
              <a:rPr lang="en-US" dirty="0" smtClean="0"/>
              <a:t>How many pixels they move before being re-applied</a:t>
            </a:r>
          </a:p>
          <a:p>
            <a:pPr lvl="1"/>
            <a:r>
              <a:rPr lang="en-US" dirty="0" smtClean="0"/>
              <a:t>Kernel</a:t>
            </a:r>
          </a:p>
          <a:p>
            <a:pPr lvl="2"/>
            <a:r>
              <a:rPr lang="en-US" dirty="0" smtClean="0"/>
              <a:t>Area of interest</a:t>
            </a:r>
          </a:p>
        </p:txBody>
      </p:sp>
    </p:spTree>
    <p:extLst>
      <p:ext uri="{BB962C8B-B14F-4D97-AF65-F5344CB8AC3E}">
        <p14:creationId xmlns:p14="http://schemas.microsoft.com/office/powerpoint/2010/main" val="3480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Strides for convolutional filters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7966"/>
              </p:ext>
            </p:extLst>
          </p:nvPr>
        </p:nvGraphicFramePr>
        <p:xfrm>
          <a:off x="2490911" y="3225122"/>
          <a:ext cx="25200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55967"/>
              </p:ext>
            </p:extLst>
          </p:nvPr>
        </p:nvGraphicFramePr>
        <p:xfrm>
          <a:off x="6967575" y="3956642"/>
          <a:ext cx="10800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88879" y="3218688"/>
            <a:ext cx="1080000" cy="108000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8207" y="3224784"/>
            <a:ext cx="1080000" cy="1080000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94975" y="3974592"/>
            <a:ext cx="108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36856" y="3956992"/>
            <a:ext cx="3600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66559" y="3956642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66559" y="4325282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7191" y="2731792"/>
            <a:ext cx="198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7x7 Input Volume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13232" y="3605260"/>
            <a:ext cx="220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3x3 Output Volume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41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8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115077"/>
              </p:ext>
            </p:extLst>
          </p:nvPr>
        </p:nvGraphicFramePr>
        <p:xfrm>
          <a:off x="15498" y="309964"/>
          <a:ext cx="12192000" cy="6391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2995"/>
                <a:gridCol w="7419123"/>
                <a:gridCol w="2559882"/>
              </a:tblGrid>
              <a:tr h="411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Time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Presentation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Practical Session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20403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12.45am – 2.45pm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Digging Deeper: Neural networks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1. Overview of NNs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2. Convolutional </a:t>
                      </a:r>
                      <a:r>
                        <a:rPr lang="en-AU" sz="2800" dirty="0" smtClean="0">
                          <a:effectLst/>
                        </a:rPr>
                        <a:t>NNs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3. Deep learning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NN analysis in </a:t>
                      </a:r>
                      <a:r>
                        <a:rPr lang="en-AU" sz="2800" dirty="0" smtClean="0">
                          <a:effectLst/>
                        </a:rPr>
                        <a:t>Python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8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2.45pm – 3.00pm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Break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8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3.00pm – 4.30pm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Extended topics: NNs</a:t>
                      </a:r>
                      <a:br>
                        <a:rPr lang="en-AU" sz="2800" dirty="0">
                          <a:effectLst/>
                        </a:rPr>
                      </a:br>
                      <a:r>
                        <a:rPr lang="en-AU" sz="2800" dirty="0">
                          <a:effectLst/>
                        </a:rPr>
                        <a:t>NNs for </a:t>
                      </a:r>
                      <a:r>
                        <a:rPr lang="en-AU" sz="2800" dirty="0" smtClean="0">
                          <a:effectLst/>
                        </a:rPr>
                        <a:t>2D images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NN analysis in </a:t>
                      </a:r>
                      <a:r>
                        <a:rPr lang="en-AU" sz="2800" dirty="0" smtClean="0">
                          <a:effectLst/>
                        </a:rPr>
                        <a:t>Python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12169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4.30pm – 5.00pm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Extended topics: NNs</a:t>
                      </a:r>
                      <a:endParaRPr lang="en-US" sz="2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Deep Learning Systems</a:t>
                      </a:r>
                      <a:endParaRPr lang="en-US" sz="2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Concluding remarks: Day 2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No </a:t>
                      </a:r>
                      <a:r>
                        <a:rPr lang="en-AU" sz="2800" dirty="0" err="1" smtClean="0">
                          <a:effectLst/>
                        </a:rPr>
                        <a:t>prac</a:t>
                      </a:r>
                      <a:r>
                        <a:rPr lang="en-AU" sz="2800" dirty="0" smtClean="0">
                          <a:effectLst/>
                        </a:rPr>
                        <a:t>.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98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Kernel size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21205"/>
              </p:ext>
            </p:extLst>
          </p:nvPr>
        </p:nvGraphicFramePr>
        <p:xfrm>
          <a:off x="4537456" y="2895938"/>
          <a:ext cx="25200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35424" y="2889504"/>
            <a:ext cx="1080000" cy="108000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35424" y="2889504"/>
            <a:ext cx="1440000" cy="144000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35424" y="2895938"/>
            <a:ext cx="1800000" cy="180000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Stride </a:t>
            </a:r>
          </a:p>
          <a:p>
            <a:r>
              <a:rPr lang="en-US" dirty="0" smtClean="0"/>
              <a:t>Kernel size</a:t>
            </a:r>
          </a:p>
          <a:p>
            <a:r>
              <a:rPr lang="en-US" dirty="0" smtClean="0"/>
              <a:t>Image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88" y="1657784"/>
            <a:ext cx="3382492" cy="45099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7988" y="1663256"/>
            <a:ext cx="3600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37988" y="1840241"/>
            <a:ext cx="360000" cy="3600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17988" y="1654112"/>
            <a:ext cx="360000" cy="360000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37988" y="1654112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48761" y="1654112"/>
            <a:ext cx="720000" cy="720000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37988" y="1963068"/>
            <a:ext cx="720000" cy="7200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6" grpId="0" animBg="1"/>
      <p:bldP spid="1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Stride </a:t>
            </a:r>
          </a:p>
          <a:p>
            <a:r>
              <a:rPr lang="en-US" dirty="0" smtClean="0"/>
              <a:t>Kernel size</a:t>
            </a:r>
          </a:p>
          <a:p>
            <a:r>
              <a:rPr lang="en-US" dirty="0" smtClean="0"/>
              <a:t>Image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23" y="2690785"/>
            <a:ext cx="2068115" cy="2757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9623" y="2706104"/>
            <a:ext cx="3600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9623" y="2883089"/>
            <a:ext cx="360000" cy="360000"/>
          </a:xfrm>
          <a:prstGeom prst="rect">
            <a:avLst/>
          </a:prstGeom>
          <a:solidFill>
            <a:schemeClr val="accent4">
              <a:alpha val="25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39623" y="2696960"/>
            <a:ext cx="360000" cy="360000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59623" y="2696960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70396" y="2696960"/>
            <a:ext cx="720000" cy="720000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59623" y="3005916"/>
            <a:ext cx="720000" cy="7200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6" grpId="0" animBg="1"/>
      <p:bldP spid="16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Pooling Layers</a:t>
            </a:r>
          </a:p>
          <a:p>
            <a:pPr lvl="1"/>
            <a:r>
              <a:rPr lang="en-US" dirty="0" smtClean="0"/>
              <a:t>Take the average or maximum of a region</a:t>
            </a:r>
          </a:p>
          <a:p>
            <a:pPr lvl="1"/>
            <a:r>
              <a:rPr lang="en-US" dirty="0" smtClean="0"/>
              <a:t>Provides some robustness to translations, rotations, scale, etc.</a:t>
            </a:r>
          </a:p>
          <a:p>
            <a:pPr lvl="1"/>
            <a:r>
              <a:rPr lang="en-US" dirty="0" smtClean="0"/>
              <a:t>Reduce the complexity by down-sampling “feature maps”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87" y="4139523"/>
            <a:ext cx="4848980" cy="153408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5400000">
            <a:off x="6007223" y="4801904"/>
            <a:ext cx="638296" cy="238169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64446" y="3770191"/>
            <a:ext cx="154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map 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5294" y="4089794"/>
            <a:ext cx="154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map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26040" cy="1325563"/>
          </a:xfrm>
        </p:spPr>
        <p:txBody>
          <a:bodyPr/>
          <a:lstStyle/>
          <a:p>
            <a:r>
              <a:rPr lang="en-US" dirty="0" smtClean="0"/>
              <a:t>CNN Building Blocks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Pooling Layers</a:t>
            </a:r>
          </a:p>
          <a:p>
            <a:pPr lvl="1"/>
            <a:r>
              <a:rPr lang="en-US" dirty="0" smtClean="0"/>
              <a:t>Take the average or maximum of a region</a:t>
            </a:r>
          </a:p>
          <a:p>
            <a:pPr lvl="1"/>
            <a:r>
              <a:rPr lang="en-US" dirty="0" smtClean="0"/>
              <a:t>Provides some robustness to translations, rotations, scale, etc.</a:t>
            </a:r>
          </a:p>
          <a:p>
            <a:pPr lvl="1"/>
            <a:r>
              <a:rPr lang="en-US" dirty="0" smtClean="0"/>
              <a:t>Reduce the complexity by down-sampling “feature maps”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8875"/>
              </p:ext>
            </p:extLst>
          </p:nvPr>
        </p:nvGraphicFramePr>
        <p:xfrm>
          <a:off x="3855779" y="4713923"/>
          <a:ext cx="1440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69128"/>
              </p:ext>
            </p:extLst>
          </p:nvPr>
        </p:nvGraphicFramePr>
        <p:xfrm>
          <a:off x="7635375" y="5079683"/>
          <a:ext cx="72000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/>
                <a:gridCol w="360000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84763" y="4277123"/>
            <a:ext cx="198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Single Depth Slice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71255" y="5445443"/>
            <a:ext cx="216245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99314" y="5106187"/>
            <a:ext cx="158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max pool with 2x2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Building Blocks</a:t>
            </a:r>
          </a:p>
        </p:txBody>
      </p:sp>
      <p:pic>
        <p:nvPicPr>
          <p:cNvPr id="1026" name="Picture 2" descr="mage result for vgg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0" y="1578326"/>
            <a:ext cx="8990748" cy="52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01184" y="1690688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VGG16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29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Some useful rules of thumb</a:t>
            </a:r>
          </a:p>
          <a:p>
            <a:pPr lvl="1"/>
            <a:r>
              <a:rPr lang="en-US" dirty="0" smtClean="0"/>
              <a:t>Kernel size</a:t>
            </a:r>
          </a:p>
          <a:p>
            <a:pPr lvl="2"/>
            <a:r>
              <a:rPr lang="en-US" dirty="0" smtClean="0"/>
              <a:t>Stacking 3x3 convolutions</a:t>
            </a:r>
          </a:p>
          <a:p>
            <a:pPr lvl="1"/>
            <a:r>
              <a:rPr lang="en-US" dirty="0" smtClean="0"/>
              <a:t>Stride</a:t>
            </a:r>
          </a:p>
          <a:p>
            <a:pPr lvl="2"/>
            <a:r>
              <a:rPr lang="en-US" dirty="0" smtClean="0"/>
              <a:t>Usually 1x1</a:t>
            </a:r>
          </a:p>
          <a:p>
            <a:pPr lvl="1"/>
            <a:r>
              <a:rPr lang="en-US" dirty="0" smtClean="0"/>
              <a:t>Followed by pooling (usually max pooling)</a:t>
            </a:r>
          </a:p>
          <a:p>
            <a:pPr lvl="2"/>
            <a:r>
              <a:rPr lang="en-US" dirty="0" smtClean="0"/>
              <a:t>2x2, this often the down-sampling layer</a:t>
            </a:r>
          </a:p>
          <a:p>
            <a:pPr lvl="1"/>
            <a:r>
              <a:rPr lang="en-US" dirty="0" smtClean="0"/>
              <a:t>Image size</a:t>
            </a:r>
          </a:p>
          <a:p>
            <a:pPr lvl="2"/>
            <a:r>
              <a:rPr lang="en-US" dirty="0" smtClean="0"/>
              <a:t>Application dependent but bigger is usually better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More is better</a:t>
            </a:r>
          </a:p>
        </p:txBody>
      </p:sp>
    </p:spTree>
    <p:extLst>
      <p:ext uri="{BB962C8B-B14F-4D97-AF65-F5344CB8AC3E}">
        <p14:creationId xmlns:p14="http://schemas.microsoft.com/office/powerpoint/2010/main" val="190938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964751" y="3729903"/>
            <a:ext cx="310896" cy="2158833"/>
          </a:xfrm>
          <a:prstGeom prst="ellipse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Diagrams for CNNs</a:t>
            </a:r>
          </a:p>
          <a:p>
            <a:pPr lvl="1"/>
            <a:r>
              <a:rPr lang="en-US" dirty="0" smtClean="0"/>
              <a:t>Size of a feature map usually indicates the amount of </a:t>
            </a:r>
            <a:r>
              <a:rPr lang="en-US" dirty="0" err="1" smtClean="0"/>
              <a:t>downsampling</a:t>
            </a:r>
            <a:endParaRPr lang="en-US" dirty="0" smtClean="0"/>
          </a:p>
          <a:p>
            <a:pPr lvl="1"/>
            <a:r>
              <a:rPr lang="en-US" dirty="0" smtClean="0"/>
              <a:t>The depth is indicative of the number of features</a:t>
            </a:r>
          </a:p>
          <a:p>
            <a:pPr lvl="1"/>
            <a:r>
              <a:rPr lang="en-US" dirty="0" smtClean="0"/>
              <a:t>Also, there are usually dense or fully connected layers (FC layers)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68" y="3729903"/>
            <a:ext cx="6326468" cy="2001515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4939572" y="4506152"/>
            <a:ext cx="638295" cy="30888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/>
              <a:t>CNN Building Blocks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5838" cy="4351338"/>
          </a:xfrm>
        </p:spPr>
        <p:txBody>
          <a:bodyPr/>
          <a:lstStyle/>
          <a:p>
            <a:r>
              <a:rPr lang="en-US" dirty="0" smtClean="0"/>
              <a:t>Fully Connected Layers (FC layers)</a:t>
            </a:r>
          </a:p>
          <a:p>
            <a:pPr lvl="1"/>
            <a:r>
              <a:rPr lang="en-US" dirty="0" smtClean="0"/>
              <a:t>Like a standard NN</a:t>
            </a:r>
          </a:p>
          <a:p>
            <a:pPr lvl="1"/>
            <a:r>
              <a:rPr lang="en-US" dirty="0" smtClean="0"/>
              <a:t>Are often the interface between the last convolutional map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 flipH="1">
            <a:off x="4145222" y="4415143"/>
            <a:ext cx="1185542" cy="928511"/>
          </a:xfrm>
          <a:prstGeom prst="cube">
            <a:avLst>
              <a:gd name="adj" fmla="val 26816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 flipH="1">
            <a:off x="4307507" y="4573117"/>
            <a:ext cx="1020652" cy="320840"/>
          </a:xfrm>
          <a:prstGeom prst="cube">
            <a:avLst>
              <a:gd name="adj" fmla="val 26256"/>
            </a:avLst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 flipH="1">
            <a:off x="4146715" y="4415143"/>
            <a:ext cx="1029044" cy="320840"/>
          </a:xfrm>
          <a:prstGeom prst="cube">
            <a:avLst>
              <a:gd name="adj" fmla="val 26256"/>
            </a:avLst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 flipH="1">
            <a:off x="4223702" y="4498994"/>
            <a:ext cx="1029044" cy="320840"/>
          </a:xfrm>
          <a:prstGeom prst="cube">
            <a:avLst>
              <a:gd name="adj" fmla="val 26256"/>
            </a:avLst>
          </a:prstGeom>
          <a:solidFill>
            <a:srgbClr val="7030A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 flipH="1">
            <a:off x="6529830" y="3338167"/>
            <a:ext cx="275856" cy="636855"/>
          </a:xfrm>
          <a:prstGeom prst="cube">
            <a:avLst>
              <a:gd name="adj" fmla="val 37423"/>
            </a:avLst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25710" y="5166239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48795" y="4593243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5968" y="5276499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6" name="Cube 15"/>
          <p:cNvSpPr/>
          <p:nvPr/>
        </p:nvSpPr>
        <p:spPr>
          <a:xfrm flipH="1">
            <a:off x="6529830" y="3874707"/>
            <a:ext cx="275856" cy="640800"/>
          </a:xfrm>
          <a:prstGeom prst="cube">
            <a:avLst>
              <a:gd name="adj" fmla="val 37423"/>
            </a:avLst>
          </a:prstGeom>
          <a:solidFill>
            <a:srgbClr val="7030A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 flipH="1">
            <a:off x="6529830" y="4411247"/>
            <a:ext cx="275856" cy="640800"/>
          </a:xfrm>
          <a:prstGeom prst="cube">
            <a:avLst>
              <a:gd name="adj" fmla="val 37423"/>
            </a:avLst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 flipH="1">
            <a:off x="6529830" y="4951001"/>
            <a:ext cx="275856" cy="1613782"/>
          </a:xfrm>
          <a:prstGeom prst="cube">
            <a:avLst>
              <a:gd name="adj" fmla="val 37423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804176" y="3335381"/>
            <a:ext cx="1782501" cy="1128597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875552" y="3883964"/>
            <a:ext cx="1711126" cy="689153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844131" y="4573117"/>
            <a:ext cx="1762685" cy="244567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6874345" y="3335381"/>
            <a:ext cx="248956" cy="330890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24211" y="4805168"/>
            <a:ext cx="8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3x3xD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6" grpId="0" animBg="1"/>
      <p:bldP spid="17" grpId="0" animBg="1"/>
      <p:bldP spid="18" grpId="0" animBg="1"/>
      <p:bldP spid="13" grpId="0" animBg="1"/>
      <p:bldP spid="13" grpId="1" animBg="1"/>
      <p:bldP spid="21" grpId="0" animBg="1"/>
      <p:bldP spid="21" grpId="1" animBg="1"/>
      <p:bldP spid="22" grpId="0" animBg="1"/>
      <p:bldP spid="22" grpId="1" animBg="1"/>
      <p:bldP spid="19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First </a:t>
            </a:r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II</a:t>
            </a:r>
            <a:br>
              <a:rPr lang="en-US" dirty="0" smtClean="0"/>
            </a:br>
            <a:r>
              <a:rPr lang="en-US" sz="4000" dirty="0" smtClean="0"/>
              <a:t>Convolutional Neural Networks (</a:t>
            </a:r>
            <a:r>
              <a:rPr lang="en-US" sz="4000" smtClean="0"/>
              <a:t>CNNs</a:t>
            </a:r>
            <a:r>
              <a:rPr lang="en-US" sz="400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Let’s build upon the first NN from the previous part</a:t>
            </a:r>
          </a:p>
          <a:p>
            <a:r>
              <a:rPr lang="en-US" dirty="0" smtClean="0"/>
              <a:t>We’ll learn some convolutional filters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2001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63754" cy="4351338"/>
          </a:xfrm>
        </p:spPr>
        <p:txBody>
          <a:bodyPr/>
          <a:lstStyle/>
          <a:p>
            <a:r>
              <a:rPr lang="en-US" dirty="0" smtClean="0"/>
              <a:t>Getting the data ready. As before </a:t>
            </a:r>
            <a:r>
              <a:rPr lang="is-IS" dirty="0" smtClean="0"/>
              <a:t>we’re doing classification.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9" y="2350680"/>
            <a:ext cx="10053875" cy="34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412705" cy="4351338"/>
          </a:xfrm>
        </p:spPr>
        <p:txBody>
          <a:bodyPr/>
          <a:lstStyle/>
          <a:p>
            <a:r>
              <a:rPr lang="en-US" dirty="0" smtClean="0"/>
              <a:t>We’ll define some helper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142"/>
            <a:ext cx="8521242" cy="39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dirty="0" smtClean="0"/>
              <a:t>The following let’s us apply the 2D convolutions and max pooling quickly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7008" b="55191"/>
          <a:stretch/>
        </p:blipFill>
        <p:spPr>
          <a:xfrm>
            <a:off x="994612" y="2332403"/>
            <a:ext cx="9980300" cy="10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45017" r="7775" b="6344"/>
          <a:stretch/>
        </p:blipFill>
        <p:spPr>
          <a:xfrm>
            <a:off x="994612" y="4347412"/>
            <a:ext cx="9192126" cy="14037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203032" y="2829777"/>
            <a:ext cx="401052" cy="5455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59176" y="2842844"/>
            <a:ext cx="401052" cy="5455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62700" y="2907012"/>
            <a:ext cx="1866900" cy="41370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22818" y="5005137"/>
            <a:ext cx="401052" cy="43155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35578" y="5037221"/>
            <a:ext cx="1788695" cy="34953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66608" y="5404603"/>
            <a:ext cx="1788695" cy="349534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Let’s prepare our data, converting from the 784 vector to 28x28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0876"/>
            <a:ext cx="12155571" cy="205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1" y="4357443"/>
            <a:ext cx="1491087" cy="14978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98636" y="3843813"/>
            <a:ext cx="319802" cy="2156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r>
              <a:rPr lang="en-US" sz="1200" baseline="-25000" smtClean="0"/>
              <a:t>1</a:t>
            </a:r>
            <a:endParaRPr lang="en-US" sz="1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902594" y="4287103"/>
            <a:ext cx="0" cy="202202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898636" y="4063403"/>
            <a:ext cx="319802" cy="2156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x</a:t>
            </a:r>
            <a:r>
              <a:rPr lang="en-US" sz="1200" baseline="-25000"/>
              <a:t>2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0898636" y="6309127"/>
            <a:ext cx="319802" cy="2156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x</a:t>
            </a:r>
            <a:r>
              <a:rPr lang="en-US" sz="1200" baseline="-25000" dirty="0" err="1" smtClean="0"/>
              <a:t>D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214480" y="4279034"/>
            <a:ext cx="0" cy="202202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21925" y="5106345"/>
            <a:ext cx="786771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488356" y="3843813"/>
            <a:ext cx="2410280" cy="561520"/>
          </a:xfrm>
          <a:custGeom>
            <a:avLst/>
            <a:gdLst>
              <a:gd name="connsiteX0" fmla="*/ 0 w 2373549"/>
              <a:gd name="connsiteY0" fmla="*/ 662067 h 662067"/>
              <a:gd name="connsiteX1" fmla="*/ 1893651 w 2373549"/>
              <a:gd name="connsiteY1" fmla="*/ 20041 h 662067"/>
              <a:gd name="connsiteX2" fmla="*/ 2373549 w 2373549"/>
              <a:gd name="connsiteY2" fmla="*/ 149743 h 66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3549" h="662067">
                <a:moveTo>
                  <a:pt x="0" y="662067"/>
                </a:moveTo>
                <a:cubicBezTo>
                  <a:pt x="749030" y="383747"/>
                  <a:pt x="1498060" y="105428"/>
                  <a:pt x="1893651" y="20041"/>
                </a:cubicBezTo>
                <a:cubicBezTo>
                  <a:pt x="2289243" y="-65346"/>
                  <a:pt x="2373549" y="149743"/>
                  <a:pt x="2373549" y="149743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8716317" y="4059443"/>
            <a:ext cx="2182319" cy="390729"/>
          </a:xfrm>
          <a:custGeom>
            <a:avLst/>
            <a:gdLst>
              <a:gd name="connsiteX0" fmla="*/ 0 w 2373549"/>
              <a:gd name="connsiteY0" fmla="*/ 662067 h 662067"/>
              <a:gd name="connsiteX1" fmla="*/ 1893651 w 2373549"/>
              <a:gd name="connsiteY1" fmla="*/ 20041 h 662067"/>
              <a:gd name="connsiteX2" fmla="*/ 2373549 w 2373549"/>
              <a:gd name="connsiteY2" fmla="*/ 149743 h 66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3549" h="662067">
                <a:moveTo>
                  <a:pt x="0" y="662067"/>
                </a:moveTo>
                <a:cubicBezTo>
                  <a:pt x="749030" y="383747"/>
                  <a:pt x="1498060" y="105428"/>
                  <a:pt x="1893651" y="20041"/>
                </a:cubicBezTo>
                <a:cubicBezTo>
                  <a:pt x="2289243" y="-65346"/>
                  <a:pt x="2373549" y="149743"/>
                  <a:pt x="2373549" y="149743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9856713" y="5799631"/>
            <a:ext cx="1045881" cy="713196"/>
          </a:xfrm>
          <a:custGeom>
            <a:avLst/>
            <a:gdLst>
              <a:gd name="connsiteX0" fmla="*/ 0 w 1024647"/>
              <a:gd name="connsiteY0" fmla="*/ 0 h 713196"/>
              <a:gd name="connsiteX1" fmla="*/ 693907 w 1024647"/>
              <a:gd name="connsiteY1" fmla="*/ 674451 h 713196"/>
              <a:gd name="connsiteX2" fmla="*/ 1024647 w 1024647"/>
              <a:gd name="connsiteY2" fmla="*/ 635540 h 7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4647" h="713196">
                <a:moveTo>
                  <a:pt x="0" y="0"/>
                </a:moveTo>
                <a:cubicBezTo>
                  <a:pt x="261566" y="284264"/>
                  <a:pt x="523133" y="568528"/>
                  <a:pt x="693907" y="674451"/>
                </a:cubicBezTo>
                <a:cubicBezTo>
                  <a:pt x="864681" y="780374"/>
                  <a:pt x="1024647" y="635540"/>
                  <a:pt x="1024647" y="63554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convolutional layer</a:t>
            </a:r>
          </a:p>
          <a:p>
            <a:pPr lvl="1"/>
            <a:r>
              <a:rPr lang="en-US" dirty="0" smtClean="0"/>
              <a:t>32 filters, region size is 5x5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1543"/>
            <a:ext cx="12057649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convolutional layer</a:t>
            </a:r>
          </a:p>
          <a:p>
            <a:pPr lvl="1"/>
            <a:r>
              <a:rPr lang="en-US" dirty="0" smtClean="0"/>
              <a:t>64 filters, region size is 5x5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538"/>
            <a:ext cx="10347158" cy="26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One fully connected layer (regular or dense NN layer)</a:t>
            </a:r>
          </a:p>
          <a:p>
            <a:pPr lvl="1"/>
            <a:r>
              <a:rPr lang="en-US" dirty="0" smtClean="0"/>
              <a:t>1024 hidden nodes</a:t>
            </a:r>
          </a:p>
          <a:p>
            <a:pPr lvl="1"/>
            <a:r>
              <a:rPr lang="en-US" dirty="0" smtClean="0"/>
              <a:t>7x7 is the feature map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035288"/>
            <a:ext cx="10202780" cy="2515198"/>
          </a:xfrm>
          <a:prstGeom prst="rect">
            <a:avLst/>
          </a:prstGeom>
        </p:spPr>
      </p:pic>
      <p:sp>
        <p:nvSpPr>
          <p:cNvPr id="6" name="Cube 5"/>
          <p:cNvSpPr/>
          <p:nvPr/>
        </p:nvSpPr>
        <p:spPr>
          <a:xfrm flipH="1">
            <a:off x="8505427" y="3195943"/>
            <a:ext cx="1185542" cy="928511"/>
          </a:xfrm>
          <a:prstGeom prst="cube">
            <a:avLst>
              <a:gd name="adj" fmla="val 26816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 flipH="1">
            <a:off x="8667712" y="3353917"/>
            <a:ext cx="1020652" cy="320840"/>
          </a:xfrm>
          <a:prstGeom prst="cube">
            <a:avLst>
              <a:gd name="adj" fmla="val 26256"/>
            </a:avLst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 flipH="1">
            <a:off x="8506920" y="3195943"/>
            <a:ext cx="1029044" cy="320840"/>
          </a:xfrm>
          <a:prstGeom prst="cube">
            <a:avLst>
              <a:gd name="adj" fmla="val 26256"/>
            </a:avLst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 flipH="1">
            <a:off x="8583907" y="3279794"/>
            <a:ext cx="1029044" cy="320840"/>
          </a:xfrm>
          <a:prstGeom prst="cube">
            <a:avLst>
              <a:gd name="adj" fmla="val 26256"/>
            </a:avLst>
          </a:prstGeom>
          <a:solidFill>
            <a:srgbClr val="7030A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 flipH="1">
            <a:off x="10890035" y="2118967"/>
            <a:ext cx="275856" cy="636855"/>
          </a:xfrm>
          <a:prstGeom prst="cube">
            <a:avLst>
              <a:gd name="adj" fmla="val 37423"/>
            </a:avLst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85915" y="3947039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09000" y="3374043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6173" y="4057299"/>
            <a:ext cx="3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 flipH="1">
            <a:off x="10890035" y="2655507"/>
            <a:ext cx="275856" cy="640800"/>
          </a:xfrm>
          <a:prstGeom prst="cube">
            <a:avLst>
              <a:gd name="adj" fmla="val 37423"/>
            </a:avLst>
          </a:prstGeom>
          <a:solidFill>
            <a:srgbClr val="7030A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 flipH="1">
            <a:off x="10890035" y="3192047"/>
            <a:ext cx="275856" cy="640800"/>
          </a:xfrm>
          <a:prstGeom prst="cube">
            <a:avLst>
              <a:gd name="adj" fmla="val 37423"/>
            </a:avLst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 flipH="1">
            <a:off x="10890035" y="3731801"/>
            <a:ext cx="275856" cy="1613782"/>
          </a:xfrm>
          <a:prstGeom prst="cube">
            <a:avLst>
              <a:gd name="adj" fmla="val 37423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164381" y="2116181"/>
            <a:ext cx="1782501" cy="1128597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235757" y="2664764"/>
            <a:ext cx="1711126" cy="689153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9204336" y="3353917"/>
            <a:ext cx="1762685" cy="244567"/>
          </a:xfrm>
          <a:custGeom>
            <a:avLst/>
            <a:gdLst>
              <a:gd name="connsiteX0" fmla="*/ 0 w 1782501"/>
              <a:gd name="connsiteY0" fmla="*/ 1128597 h 1128597"/>
              <a:gd name="connsiteX1" fmla="*/ 1088020 w 1782501"/>
              <a:gd name="connsiteY1" fmla="*/ 29002 h 1128597"/>
              <a:gd name="connsiteX2" fmla="*/ 1782501 w 1782501"/>
              <a:gd name="connsiteY2" fmla="*/ 295220 h 11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501" h="1128597">
                <a:moveTo>
                  <a:pt x="0" y="1128597"/>
                </a:moveTo>
                <a:cubicBezTo>
                  <a:pt x="395468" y="648247"/>
                  <a:pt x="790937" y="167898"/>
                  <a:pt x="1088020" y="29002"/>
                </a:cubicBezTo>
                <a:cubicBezTo>
                  <a:pt x="1385103" y="-109894"/>
                  <a:pt x="1782501" y="295220"/>
                  <a:pt x="1782501" y="29522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11234550" y="2116181"/>
            <a:ext cx="248956" cy="330890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484416" y="3585968"/>
            <a:ext cx="82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x7xD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Add “dropout” to the fully or densely connected layer</a:t>
            </a:r>
          </a:p>
          <a:p>
            <a:pPr lvl="1"/>
            <a:r>
              <a:rPr lang="en-US" dirty="0" smtClean="0"/>
              <a:t>Helps with </a:t>
            </a:r>
            <a:r>
              <a:rPr lang="en-US" dirty="0" err="1" smtClean="0"/>
              <a:t>regularisation</a:t>
            </a:r>
            <a:r>
              <a:rPr lang="en-US" dirty="0" smtClean="0"/>
              <a:t> and avoiding overfitting</a:t>
            </a:r>
          </a:p>
          <a:p>
            <a:pPr lvl="1"/>
            <a:r>
              <a:rPr lang="en-US" dirty="0" smtClean="0"/>
              <a:t>10 is the number of classes (digits 0-9)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5568"/>
            <a:ext cx="9812850" cy="21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Dropout during training</a:t>
            </a:r>
          </a:p>
          <a:p>
            <a:pPr lvl="1"/>
            <a:r>
              <a:rPr lang="en-US" dirty="0" smtClean="0"/>
              <a:t>At each iteration randomly remove nodes</a:t>
            </a:r>
          </a:p>
          <a:p>
            <a:pPr lvl="1"/>
            <a:r>
              <a:rPr lang="en-US" dirty="0" smtClean="0"/>
              <a:t>Enforces robustness</a:t>
            </a:r>
          </a:p>
          <a:p>
            <a:pPr lvl="1"/>
            <a:r>
              <a:rPr lang="en-US" dirty="0" smtClean="0"/>
              <a:t>Often applied to dense layers of a network</a:t>
            </a:r>
          </a:p>
          <a:p>
            <a:pPr lvl="2"/>
            <a:r>
              <a:rPr lang="en-US" dirty="0" smtClean="0"/>
              <a:t>What about convolutional layers?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838200" y="427095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838200" y="610587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838200" y="488259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38200" y="549423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092889" y="4666598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92889" y="5262858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092889" y="5859118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5" idx="6"/>
          </p:cNvCxnSpPr>
          <p:nvPr/>
        </p:nvCxnSpPr>
        <p:spPr>
          <a:xfrm>
            <a:off x="1270200" y="4486958"/>
            <a:ext cx="852247" cy="2974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5" idx="6"/>
          </p:cNvCxnSpPr>
          <p:nvPr/>
        </p:nvCxnSpPr>
        <p:spPr>
          <a:xfrm>
            <a:off x="1270200" y="4486958"/>
            <a:ext cx="852247" cy="8745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6"/>
          </p:cNvCxnSpPr>
          <p:nvPr/>
        </p:nvCxnSpPr>
        <p:spPr>
          <a:xfrm>
            <a:off x="1270200" y="4486958"/>
            <a:ext cx="867238" cy="145165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7" idx="6"/>
            <a:endCxn id="30" idx="2"/>
          </p:cNvCxnSpPr>
          <p:nvPr/>
        </p:nvCxnSpPr>
        <p:spPr>
          <a:xfrm flipV="1">
            <a:off x="1270200" y="4882598"/>
            <a:ext cx="822689" cy="21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7" idx="6"/>
            <a:endCxn id="31" idx="2"/>
          </p:cNvCxnSpPr>
          <p:nvPr/>
        </p:nvCxnSpPr>
        <p:spPr>
          <a:xfrm>
            <a:off x="1270200" y="5098598"/>
            <a:ext cx="822689" cy="38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6"/>
          </p:cNvCxnSpPr>
          <p:nvPr/>
        </p:nvCxnSpPr>
        <p:spPr>
          <a:xfrm>
            <a:off x="1270200" y="5098598"/>
            <a:ext cx="829762" cy="9224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6"/>
          </p:cNvCxnSpPr>
          <p:nvPr/>
        </p:nvCxnSpPr>
        <p:spPr>
          <a:xfrm flipV="1">
            <a:off x="1270200" y="4956759"/>
            <a:ext cx="829762" cy="753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6"/>
          </p:cNvCxnSpPr>
          <p:nvPr/>
        </p:nvCxnSpPr>
        <p:spPr>
          <a:xfrm flipV="1">
            <a:off x="1270200" y="5533880"/>
            <a:ext cx="822267" cy="1763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6"/>
          </p:cNvCxnSpPr>
          <p:nvPr/>
        </p:nvCxnSpPr>
        <p:spPr>
          <a:xfrm>
            <a:off x="1270200" y="5710238"/>
            <a:ext cx="829762" cy="3857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6"/>
          </p:cNvCxnSpPr>
          <p:nvPr/>
        </p:nvCxnSpPr>
        <p:spPr>
          <a:xfrm flipV="1">
            <a:off x="1270200" y="6148477"/>
            <a:ext cx="844752" cy="1734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270200" y="5548701"/>
            <a:ext cx="867238" cy="7055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6"/>
          </p:cNvCxnSpPr>
          <p:nvPr/>
        </p:nvCxnSpPr>
        <p:spPr>
          <a:xfrm flipV="1">
            <a:off x="1270200" y="5024214"/>
            <a:ext cx="889723" cy="12976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>
            <a:spLocks noChangeAspect="1"/>
          </p:cNvSpPr>
          <p:nvPr/>
        </p:nvSpPr>
        <p:spPr>
          <a:xfrm>
            <a:off x="4344766" y="4270958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44766" y="610587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4344766" y="4882598"/>
            <a:ext cx="432000" cy="4320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344766" y="5494238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5599455" y="4666598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599455" y="5262858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5599455" y="5859118"/>
            <a:ext cx="432000" cy="43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776766" y="4882598"/>
            <a:ext cx="822689" cy="21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776766" y="5098598"/>
            <a:ext cx="829762" cy="9224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76766" y="6148477"/>
            <a:ext cx="844752" cy="1734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776766" y="5024214"/>
            <a:ext cx="889723" cy="12976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4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3" grpId="0" animBg="1"/>
      <p:bldP spid="44" grpId="0" animBg="1"/>
      <p:bldP spid="45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Convolutional Neural Networks (CNNs) are important to understand for image classification</a:t>
            </a:r>
          </a:p>
          <a:p>
            <a:pPr lvl="1"/>
            <a:r>
              <a:rPr lang="en-US" dirty="0" smtClean="0"/>
              <a:t>Exploit the use of local features</a:t>
            </a:r>
          </a:p>
          <a:p>
            <a:pPr lvl="1"/>
            <a:r>
              <a:rPr lang="en-US" dirty="0" smtClean="0"/>
              <a:t>Learnt from the data rather than hand-crafted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Using “Deep” Convolutional Neural Networks (DCNNs) network provide state-of-the-art performance for numerous image-related tasks</a:t>
            </a:r>
          </a:p>
          <a:p>
            <a:pPr lvl="1"/>
            <a:r>
              <a:rPr lang="en-US" dirty="0" smtClean="0"/>
              <a:t>Object detection/</a:t>
            </a:r>
            <a:r>
              <a:rPr lang="en-US" dirty="0" err="1" smtClean="0"/>
              <a:t>classifcation</a:t>
            </a:r>
            <a:r>
              <a:rPr lang="en-US" dirty="0" smtClean="0"/>
              <a:t>, face recognition</a:t>
            </a:r>
          </a:p>
          <a:p>
            <a:pPr lvl="1"/>
            <a:r>
              <a:rPr lang="en-US" dirty="0" smtClean="0"/>
              <a:t>Image captioning,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5295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Add the loss as before, training using </a:t>
            </a:r>
            <a:r>
              <a:rPr lang="en-US" dirty="0" err="1" smtClean="0"/>
              <a:t>AdamOptimizer</a:t>
            </a:r>
            <a:endParaRPr lang="en-US" dirty="0" smtClean="0"/>
          </a:p>
          <a:p>
            <a:pPr lvl="1"/>
            <a:r>
              <a:rPr lang="en-US" dirty="0" smtClean="0"/>
              <a:t>Quicker and more suitable for this task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Also add in how to estimate the accuracy of the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" y="2577556"/>
            <a:ext cx="11898868" cy="23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err="1" smtClean="0"/>
              <a:t>AdamOptimizer</a:t>
            </a:r>
            <a:endParaRPr lang="en-US" dirty="0" smtClean="0"/>
          </a:p>
          <a:p>
            <a:pPr lvl="1"/>
            <a:r>
              <a:rPr lang="en-US" dirty="0" smtClean="0"/>
              <a:t>Quicker and more suitable for this task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Adapts the parameter learning rates adaptively using first and second order moments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422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99576" cy="4351338"/>
          </a:xfrm>
        </p:spPr>
        <p:txBody>
          <a:bodyPr/>
          <a:lstStyle/>
          <a:p>
            <a:r>
              <a:rPr lang="en-US" dirty="0" smtClean="0"/>
              <a:t>The training loop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08151"/>
            <a:ext cx="12028309" cy="30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82280" cy="1325563"/>
          </a:xfrm>
        </p:spPr>
        <p:txBody>
          <a:bodyPr/>
          <a:lstStyle/>
          <a:p>
            <a:r>
              <a:rPr lang="en-US" dirty="0" smtClean="0"/>
              <a:t>Building Your First DCNN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30505" cy="4351338"/>
          </a:xfrm>
        </p:spPr>
        <p:txBody>
          <a:bodyPr/>
          <a:lstStyle/>
          <a:p>
            <a:r>
              <a:rPr lang="en-US" dirty="0" smtClean="0"/>
              <a:t>Let’s train it and then test it</a:t>
            </a:r>
          </a:p>
          <a:p>
            <a:r>
              <a:rPr lang="en-US" dirty="0" smtClean="0"/>
              <a:t>The code for this is here</a:t>
            </a:r>
          </a:p>
          <a:p>
            <a:pPr lvl="1"/>
            <a:r>
              <a:rPr lang="en-US" dirty="0" err="1" smtClean="0"/>
              <a:t>ABS_PartII_CNN.ipynb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Let’s add another convolutional layer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27" y="2046418"/>
            <a:ext cx="3873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Even Deeper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Multitude of Network Structures</a:t>
            </a:r>
          </a:p>
          <a:p>
            <a:pPr lvl="1"/>
            <a:r>
              <a:rPr lang="en-US" dirty="0" smtClean="0"/>
              <a:t>Deep due to their many layers</a:t>
            </a:r>
          </a:p>
          <a:p>
            <a:pPr lvl="1"/>
            <a:r>
              <a:rPr lang="en-US" dirty="0" smtClean="0"/>
              <a:t>Basic idea is multiple convolutional layers</a:t>
            </a:r>
          </a:p>
          <a:p>
            <a:pPr lvl="1"/>
            <a:r>
              <a:rPr lang="en-US" dirty="0" smtClean="0"/>
              <a:t>Followed by some dense (fully-connected layers)</a:t>
            </a:r>
          </a:p>
          <a:p>
            <a:pPr lvl="1"/>
            <a:endParaRPr lang="en-US" dirty="0"/>
          </a:p>
          <a:p>
            <a:r>
              <a:rPr lang="en-US" dirty="0"/>
              <a:t>Came about (for images) due to 3 main improvements</a:t>
            </a:r>
          </a:p>
          <a:p>
            <a:pPr lvl="1"/>
            <a:r>
              <a:rPr lang="en-US" dirty="0"/>
              <a:t>Graphical processing units (GPUs)</a:t>
            </a:r>
          </a:p>
          <a:p>
            <a:pPr lvl="1"/>
            <a:r>
              <a:rPr lang="en-US" dirty="0"/>
              <a:t>Efficient to compute non-</a:t>
            </a:r>
            <a:r>
              <a:rPr lang="en-US" dirty="0" err="1"/>
              <a:t>linearities</a:t>
            </a:r>
            <a:r>
              <a:rPr lang="en-US" dirty="0"/>
              <a:t> (e.g.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Regularisation</a:t>
            </a:r>
            <a:r>
              <a:rPr lang="en-US" dirty="0"/>
              <a:t> using Dropout</a:t>
            </a:r>
          </a:p>
          <a:p>
            <a:pPr lvl="1"/>
            <a:r>
              <a:rPr lang="en-US" dirty="0"/>
              <a:t>and a lot of labelled data</a:t>
            </a:r>
            <a:r>
              <a:rPr lang="is-IS" dirty="0"/>
              <a:t>…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02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alex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" y="2798064"/>
            <a:ext cx="12129745" cy="38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1184" y="1690688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AlexNet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6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pic>
        <p:nvPicPr>
          <p:cNvPr id="1026" name="Picture 2" descr="mage result for vgg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0" y="1578326"/>
            <a:ext cx="8990748" cy="52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01184" y="1690688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VGG16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80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pic>
        <p:nvPicPr>
          <p:cNvPr id="2050" name="Picture 2" descr="mage result for inception-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458"/>
            <a:ext cx="12171745" cy="37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59992" y="1950212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Inception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2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res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8" y="1270213"/>
            <a:ext cx="9930384" cy="55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5362" r="11810" b="6288"/>
          <a:stretch/>
        </p:blipFill>
        <p:spPr>
          <a:xfrm>
            <a:off x="8596202" y="2714047"/>
            <a:ext cx="1734879" cy="253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1401" cy="4351338"/>
          </a:xfrm>
        </p:spPr>
        <p:txBody>
          <a:bodyPr/>
          <a:lstStyle/>
          <a:p>
            <a:r>
              <a:rPr lang="en-US" dirty="0" smtClean="0"/>
              <a:t>If we </a:t>
            </a:r>
            <a:r>
              <a:rPr lang="en-US" dirty="0" err="1" smtClean="0"/>
              <a:t>vectorise</a:t>
            </a:r>
            <a:r>
              <a:rPr lang="en-US" dirty="0" smtClean="0"/>
              <a:t> an image we enforce a spatial relationship</a:t>
            </a:r>
          </a:p>
          <a:p>
            <a:pPr lvl="1"/>
            <a:r>
              <a:rPr lang="en-US" dirty="0" smtClean="0"/>
              <a:t>Why would the bottom right of this image dictate what we expect to see in the top left?</a:t>
            </a:r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1370239" y="2343797"/>
            <a:ext cx="216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8698355" y="2102703"/>
            <a:ext cx="2743200" cy="687662"/>
          </a:xfrm>
          <a:custGeom>
            <a:avLst/>
            <a:gdLst>
              <a:gd name="connsiteX0" fmla="*/ 0 w 2743200"/>
              <a:gd name="connsiteY0" fmla="*/ 687662 h 687662"/>
              <a:gd name="connsiteX1" fmla="*/ 1850066 w 2743200"/>
              <a:gd name="connsiteY1" fmla="*/ 7179 h 687662"/>
              <a:gd name="connsiteX2" fmla="*/ 2743200 w 2743200"/>
              <a:gd name="connsiteY2" fmla="*/ 389951 h 68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687662">
                <a:moveTo>
                  <a:pt x="0" y="687662"/>
                </a:moveTo>
                <a:cubicBezTo>
                  <a:pt x="696433" y="372229"/>
                  <a:pt x="1392866" y="56797"/>
                  <a:pt x="1850066" y="7179"/>
                </a:cubicBezTo>
                <a:cubicBezTo>
                  <a:pt x="2307266" y="-42440"/>
                  <a:pt x="2525233" y="173755"/>
                  <a:pt x="2743200" y="38995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230058" y="2662775"/>
            <a:ext cx="1268107" cy="199643"/>
          </a:xfrm>
          <a:custGeom>
            <a:avLst/>
            <a:gdLst>
              <a:gd name="connsiteX0" fmla="*/ 0 w 2743200"/>
              <a:gd name="connsiteY0" fmla="*/ 687662 h 687662"/>
              <a:gd name="connsiteX1" fmla="*/ 1850066 w 2743200"/>
              <a:gd name="connsiteY1" fmla="*/ 7179 h 687662"/>
              <a:gd name="connsiteX2" fmla="*/ 2743200 w 2743200"/>
              <a:gd name="connsiteY2" fmla="*/ 389951 h 68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687662">
                <a:moveTo>
                  <a:pt x="0" y="687662"/>
                </a:moveTo>
                <a:cubicBezTo>
                  <a:pt x="696433" y="372229"/>
                  <a:pt x="1392866" y="56797"/>
                  <a:pt x="1850066" y="7179"/>
                </a:cubicBezTo>
                <a:cubicBezTo>
                  <a:pt x="2307266" y="-42440"/>
                  <a:pt x="2525233" y="173755"/>
                  <a:pt x="2743200" y="38995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0271974" y="5150793"/>
            <a:ext cx="1212112" cy="641872"/>
          </a:xfrm>
          <a:custGeom>
            <a:avLst/>
            <a:gdLst>
              <a:gd name="connsiteX0" fmla="*/ 0 w 1212112"/>
              <a:gd name="connsiteY0" fmla="*/ 0 h 641872"/>
              <a:gd name="connsiteX1" fmla="*/ 808074 w 1212112"/>
              <a:gd name="connsiteY1" fmla="*/ 616689 h 641872"/>
              <a:gd name="connsiteX2" fmla="*/ 1212112 w 1212112"/>
              <a:gd name="connsiteY2" fmla="*/ 531628 h 6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2112" h="641872">
                <a:moveTo>
                  <a:pt x="0" y="0"/>
                </a:moveTo>
                <a:cubicBezTo>
                  <a:pt x="303027" y="264042"/>
                  <a:pt x="606055" y="528084"/>
                  <a:pt x="808074" y="616689"/>
                </a:cubicBezTo>
                <a:cubicBezTo>
                  <a:pt x="1010093" y="705294"/>
                  <a:pt x="1212112" y="531628"/>
                  <a:pt x="1212112" y="531628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Going even further</a:t>
            </a:r>
            <a:r>
              <a:rPr lang="en-US" dirty="0"/>
              <a:t> </a:t>
            </a:r>
            <a:r>
              <a:rPr lang="en-US" dirty="0" smtClean="0"/>
              <a:t>please look at this tutorial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www.tensorflow.org/tutorials/deep_cnn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Other </a:t>
            </a:r>
            <a:r>
              <a:rPr lang="en-US" dirty="0" err="1" smtClean="0"/>
              <a:t>noramlisation</a:t>
            </a:r>
            <a:r>
              <a:rPr lang="en-US" dirty="0" smtClean="0"/>
              <a:t> approaches</a:t>
            </a:r>
          </a:p>
          <a:p>
            <a:pPr lvl="2"/>
            <a:r>
              <a:rPr lang="en-US" dirty="0" smtClean="0"/>
              <a:t>Local response </a:t>
            </a:r>
            <a:r>
              <a:rPr lang="en-US" dirty="0" err="1" smtClean="0"/>
              <a:t>normalisation</a:t>
            </a:r>
            <a:endParaRPr lang="en-US" dirty="0"/>
          </a:p>
          <a:p>
            <a:pPr lvl="1"/>
            <a:r>
              <a:rPr lang="en-US" dirty="0" smtClean="0"/>
              <a:t>Data augmentation</a:t>
            </a:r>
          </a:p>
          <a:p>
            <a:pPr lvl="2"/>
            <a:r>
              <a:rPr lang="en-US" dirty="0" smtClean="0"/>
              <a:t>Flipping images, adding random noise to the training data, etc.</a:t>
            </a:r>
          </a:p>
          <a:p>
            <a:pPr lvl="1"/>
            <a:r>
              <a:rPr lang="en-US" dirty="0" smtClean="0"/>
              <a:t>Learning rate schedule</a:t>
            </a:r>
          </a:p>
          <a:p>
            <a:pPr lvl="1"/>
            <a:r>
              <a:rPr lang="en-US" dirty="0" smtClean="0"/>
              <a:t>Queuing data for efficient training</a:t>
            </a:r>
          </a:p>
          <a:p>
            <a:pPr lvl="1"/>
            <a:r>
              <a:rPr lang="en-US" dirty="0" smtClean="0"/>
              <a:t>Using multiple GPUs</a:t>
            </a:r>
          </a:p>
          <a:p>
            <a:pPr lvl="2"/>
            <a:r>
              <a:rPr lang="en-US" dirty="0" smtClean="0"/>
              <a:t>Order(s) of magnitude more efficient than CPUs</a:t>
            </a:r>
          </a:p>
        </p:txBody>
      </p:sp>
    </p:spTree>
    <p:extLst>
      <p:ext uri="{BB962C8B-B14F-4D97-AF65-F5344CB8AC3E}">
        <p14:creationId xmlns:p14="http://schemas.microsoft.com/office/powerpoint/2010/main" val="3671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Recurrent Neural Networks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with feedback loops</a:t>
            </a:r>
          </a:p>
          <a:p>
            <a:pPr lvl="1"/>
            <a:r>
              <a:rPr lang="en-US" dirty="0" smtClean="0"/>
              <a:t>Allows information to persist</a:t>
            </a:r>
          </a:p>
          <a:p>
            <a:pPr lvl="1"/>
            <a:r>
              <a:rPr lang="en-US" dirty="0" smtClean="0"/>
              <a:t>Can be considered as any networks tied together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8" y="3455925"/>
            <a:ext cx="7086600" cy="2057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57154" y="3370222"/>
            <a:ext cx="5434149" cy="22598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738186" y="1825625"/>
                <a:ext cx="5510349" cy="4351338"/>
              </a:xfrm>
            </p:spPr>
            <p:txBody>
              <a:bodyPr/>
              <a:lstStyle/>
              <a:p>
                <a:r>
                  <a:rPr lang="en-US" dirty="0" smtClean="0"/>
                  <a:t>An example: predicting the next letter</a:t>
                </a:r>
              </a:p>
              <a:p>
                <a:r>
                  <a:rPr lang="en-US" dirty="0" smtClean="0"/>
                  <a:t>Vector (input/output) is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𝑂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The hidden layer is still a NN</a:t>
                </a:r>
              </a:p>
              <a:p>
                <a:endParaRPr lang="en-US" dirty="0"/>
              </a:p>
              <a:p>
                <a:r>
                  <a:rPr lang="en-US" dirty="0" smtClean="0"/>
                  <a:t>Enticing solution, but proved hard to learn long-term dependencies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186" y="1825625"/>
                <a:ext cx="5510349" cy="4351338"/>
              </a:xfrm>
              <a:blipFill rotWithShape="0">
                <a:blip r:embed="rId2"/>
                <a:stretch>
                  <a:fillRect l="-1991" t="-2241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3732" y="1825625"/>
            <a:ext cx="771524" cy="1300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2.6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-2.3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3.1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20094" y="1825625"/>
            <a:ext cx="771524" cy="1300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0.6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1.0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96456" y="1825624"/>
            <a:ext cx="771524" cy="1300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1.8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172818" y="1825623"/>
            <a:ext cx="771524" cy="1300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-0.3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2.1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837" y="2291038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43732" y="3499784"/>
            <a:ext cx="771524" cy="130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20094" y="3499784"/>
            <a:ext cx="771524" cy="130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96456" y="3499783"/>
            <a:ext cx="771524" cy="130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-1.4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-0.9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72818" y="3499782"/>
            <a:ext cx="771524" cy="130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-0.6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1.3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81837" y="3965197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43732" y="5173945"/>
            <a:ext cx="771524" cy="13001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20094" y="5173945"/>
            <a:ext cx="771524" cy="13001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96456" y="5173944"/>
            <a:ext cx="771524" cy="13001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172818" y="5173943"/>
            <a:ext cx="771524" cy="13001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1837" y="5639358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86604" y="6396335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8562965" y="6353472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9939327" y="6396335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1313297" y="6396335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1308530" y="1328894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o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184228" y="1285019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e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560590" y="1327882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9934560" y="1327882"/>
            <a:ext cx="48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</a:t>
            </a:r>
            <a:endParaRPr lang="en-US" sz="2400" dirty="0"/>
          </a:p>
        </p:txBody>
      </p:sp>
      <p:cxnSp>
        <p:nvCxnSpPr>
          <p:cNvPr id="31" name="Straight Arrow Connector 30"/>
          <p:cNvCxnSpPr>
            <a:stCxn id="18" idx="0"/>
            <a:endCxn id="13" idx="2"/>
          </p:cNvCxnSpPr>
          <p:nvPr/>
        </p:nvCxnSpPr>
        <p:spPr>
          <a:xfrm flipV="1">
            <a:off x="7429494" y="4799947"/>
            <a:ext cx="0" cy="37399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770140" y="4821368"/>
            <a:ext cx="0" cy="37399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163143" y="4821368"/>
            <a:ext cx="0" cy="37399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1565700" y="4821368"/>
            <a:ext cx="0" cy="37399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436637" y="3125784"/>
            <a:ext cx="0" cy="37399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770140" y="3116712"/>
            <a:ext cx="0" cy="37399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0177450" y="3116712"/>
            <a:ext cx="0" cy="37399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1551420" y="3131000"/>
            <a:ext cx="0" cy="37399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14" idx="1"/>
          </p:cNvCxnSpPr>
          <p:nvPr/>
        </p:nvCxnSpPr>
        <p:spPr>
          <a:xfrm>
            <a:off x="7815256" y="4149866"/>
            <a:ext cx="604838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191618" y="4149863"/>
            <a:ext cx="604838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0567980" y="4149863"/>
            <a:ext cx="604838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0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Digging deeper</a:t>
            </a:r>
          </a:p>
          <a:p>
            <a:pPr lvl="1"/>
            <a:r>
              <a:rPr lang="en-US" dirty="0" smtClean="0"/>
              <a:t>Most RNNs use a framework called an LSTM</a:t>
            </a:r>
          </a:p>
          <a:p>
            <a:pPr lvl="1"/>
            <a:r>
              <a:rPr lang="en-US" dirty="0" smtClean="0"/>
              <a:t>Long Short Term Memory</a:t>
            </a:r>
          </a:p>
          <a:p>
            <a:pPr lvl="2"/>
            <a:r>
              <a:rPr lang="en-US" dirty="0" smtClean="0"/>
              <a:t>Both long- and short-term memory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87" y="3453493"/>
            <a:ext cx="6841425" cy="3015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23522"/>
            <a:ext cx="630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hlinkClick r:id="rId3"/>
              </a:rPr>
              <a:t>http://colah.github.io/posts/2015-08-Understanding-LSTMs/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12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37" y="3918388"/>
            <a:ext cx="6841425" cy="3015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RNNs</a:t>
            </a:r>
          </a:p>
          <a:p>
            <a:pPr lvl="1"/>
            <a:r>
              <a:rPr lang="en-US" dirty="0" smtClean="0"/>
              <a:t>Long-term memory is the top line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The first connection </a:t>
            </a:r>
            <a:r>
              <a:rPr lang="en-US" dirty="0" smtClean="0"/>
              <a:t>enable the system to forget</a:t>
            </a:r>
            <a:endParaRPr lang="en-US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The second connection enables adding to the long-term memory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We then update the long-term memory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Finally we output the current state</a:t>
            </a:r>
          </a:p>
        </p:txBody>
      </p:sp>
      <p:sp>
        <p:nvSpPr>
          <p:cNvPr id="3" name="Oval 2"/>
          <p:cNvSpPr/>
          <p:nvPr/>
        </p:nvSpPr>
        <p:spPr>
          <a:xfrm>
            <a:off x="5002306" y="5177118"/>
            <a:ext cx="403412" cy="61856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05718" y="5177118"/>
            <a:ext cx="591670" cy="618564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02306" y="4795837"/>
            <a:ext cx="995082" cy="354387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65523" y="5042647"/>
            <a:ext cx="967732" cy="887505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Recurrent Neural Networks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Multiple variants of this exist</a:t>
            </a:r>
          </a:p>
          <a:p>
            <a:pPr lvl="1"/>
            <a:r>
              <a:rPr lang="en-US" dirty="0" smtClean="0"/>
              <a:t>Peephole connections</a:t>
            </a:r>
          </a:p>
          <a:p>
            <a:pPr lvl="1"/>
            <a:r>
              <a:rPr lang="en-US" dirty="0" smtClean="0"/>
              <a:t>Gated recurrent unit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8" y="3455925"/>
            <a:ext cx="7086600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57154" y="3370222"/>
            <a:ext cx="5434149" cy="22598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Example code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800" dirty="0"/>
              <a:t>python </a:t>
            </a:r>
            <a:r>
              <a:rPr lang="en-US" sz="1800" dirty="0" err="1"/>
              <a:t>ptb_word_lm.py</a:t>
            </a:r>
            <a:r>
              <a:rPr lang="en-US" sz="1800" dirty="0"/>
              <a:t> --</a:t>
            </a:r>
            <a:r>
              <a:rPr lang="en-US" sz="1800" dirty="0" err="1"/>
              <a:t>data_path</a:t>
            </a:r>
            <a:r>
              <a:rPr lang="en-US" sz="1800" dirty="0"/>
              <a:t>=./data/simple-examples/data/ --</a:t>
            </a:r>
            <a:r>
              <a:rPr lang="en-US" sz="1800" dirty="0" smtClean="0"/>
              <a:t>model=small</a:t>
            </a:r>
          </a:p>
          <a:p>
            <a:pPr lvl="1"/>
            <a:r>
              <a:rPr lang="en-US" sz="1800" dirty="0">
                <a:hlinkClick r:id="rId2"/>
              </a:rPr>
              <a:t>https://www.tensorflow.org/tutorials/recurrent</a:t>
            </a:r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Further background information here:</a:t>
            </a:r>
          </a:p>
          <a:p>
            <a:pPr lvl="1"/>
            <a:r>
              <a:rPr lang="en-US" dirty="0">
                <a:hlinkClick r:id="rId3"/>
              </a:rPr>
              <a:t>http://colah.github.io/posts/2015-08-Understanding-LSTMs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49"/>
          <a:stretch/>
        </p:blipFill>
        <p:spPr>
          <a:xfrm>
            <a:off x="9672665" y="3294063"/>
            <a:ext cx="168113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Discussed Convolutional Neural Networks</a:t>
            </a:r>
            <a:endParaRPr lang="en-US" dirty="0"/>
          </a:p>
          <a:p>
            <a:pPr lvl="1"/>
            <a:r>
              <a:rPr lang="en-US" dirty="0" smtClean="0"/>
              <a:t>Basis for using convolutions</a:t>
            </a:r>
          </a:p>
          <a:p>
            <a:pPr lvl="1"/>
            <a:r>
              <a:rPr lang="en-US" dirty="0" smtClean="0"/>
              <a:t>Coded up and trained two CNNs</a:t>
            </a:r>
          </a:p>
          <a:p>
            <a:pPr lvl="1"/>
            <a:r>
              <a:rPr lang="en-US" dirty="0" smtClean="0"/>
              <a:t>Motivation for using Deep CNNs</a:t>
            </a:r>
          </a:p>
          <a:p>
            <a:pPr lvl="1"/>
            <a:r>
              <a:rPr lang="en-US" dirty="0" smtClean="0"/>
              <a:t>More advanced architectures</a:t>
            </a:r>
          </a:p>
          <a:p>
            <a:endParaRPr lang="en-US" dirty="0" smtClean="0"/>
          </a:p>
          <a:p>
            <a:r>
              <a:rPr lang="en-US" dirty="0" smtClean="0"/>
              <a:t>Brief Introduction to Recurrent Neural Networks (RNNs)</a:t>
            </a:r>
          </a:p>
        </p:txBody>
      </p:sp>
    </p:spTree>
    <p:extLst>
      <p:ext uri="{BB962C8B-B14F-4D97-AF65-F5344CB8AC3E}">
        <p14:creationId xmlns:p14="http://schemas.microsoft.com/office/powerpoint/2010/main" val="4564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5362" r="11810" b="6288"/>
          <a:stretch/>
        </p:blipFill>
        <p:spPr>
          <a:xfrm rot="334520">
            <a:off x="8583005" y="2460368"/>
            <a:ext cx="2120556" cy="30924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18199" y="2364672"/>
            <a:ext cx="2593641" cy="298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1401" cy="4351338"/>
          </a:xfrm>
        </p:spPr>
        <p:txBody>
          <a:bodyPr/>
          <a:lstStyle/>
          <a:p>
            <a:r>
              <a:rPr lang="en-US" dirty="0" smtClean="0"/>
              <a:t>If we </a:t>
            </a:r>
            <a:r>
              <a:rPr lang="en-US" dirty="0" err="1" smtClean="0"/>
              <a:t>vectorise</a:t>
            </a:r>
            <a:r>
              <a:rPr lang="en-US" dirty="0" smtClean="0"/>
              <a:t> an image we enforce a spatial relationship</a:t>
            </a:r>
          </a:p>
          <a:p>
            <a:pPr lvl="1"/>
            <a:r>
              <a:rPr lang="en-US" dirty="0" smtClean="0"/>
              <a:t>Why would the bottom right of this image dictate what we expect to see in the top left?</a:t>
            </a:r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1370239" y="2343797"/>
            <a:ext cx="216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47283" y="2441606"/>
            <a:ext cx="2593641" cy="298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9524" y="5273449"/>
            <a:ext cx="2593641" cy="6044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8821636" y="2102702"/>
            <a:ext cx="2619918" cy="759716"/>
          </a:xfrm>
          <a:custGeom>
            <a:avLst/>
            <a:gdLst>
              <a:gd name="connsiteX0" fmla="*/ 0 w 2743200"/>
              <a:gd name="connsiteY0" fmla="*/ 687662 h 687662"/>
              <a:gd name="connsiteX1" fmla="*/ 1850066 w 2743200"/>
              <a:gd name="connsiteY1" fmla="*/ 7179 h 687662"/>
              <a:gd name="connsiteX2" fmla="*/ 2743200 w 2743200"/>
              <a:gd name="connsiteY2" fmla="*/ 389951 h 68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687662">
                <a:moveTo>
                  <a:pt x="0" y="687662"/>
                </a:moveTo>
                <a:cubicBezTo>
                  <a:pt x="696433" y="372229"/>
                  <a:pt x="1392866" y="56797"/>
                  <a:pt x="1850066" y="7179"/>
                </a:cubicBezTo>
                <a:cubicBezTo>
                  <a:pt x="2307266" y="-42440"/>
                  <a:pt x="2525233" y="173755"/>
                  <a:pt x="2743200" y="38995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8437795" y="2594006"/>
            <a:ext cx="264244" cy="31697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10509997" y="2482560"/>
            <a:ext cx="540413" cy="31697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214716" y="2662775"/>
            <a:ext cx="1268107" cy="199643"/>
          </a:xfrm>
          <a:custGeom>
            <a:avLst/>
            <a:gdLst>
              <a:gd name="connsiteX0" fmla="*/ 0 w 2743200"/>
              <a:gd name="connsiteY0" fmla="*/ 687662 h 687662"/>
              <a:gd name="connsiteX1" fmla="*/ 1850066 w 2743200"/>
              <a:gd name="connsiteY1" fmla="*/ 7179 h 687662"/>
              <a:gd name="connsiteX2" fmla="*/ 2743200 w 2743200"/>
              <a:gd name="connsiteY2" fmla="*/ 389951 h 68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687662">
                <a:moveTo>
                  <a:pt x="0" y="687662"/>
                </a:moveTo>
                <a:cubicBezTo>
                  <a:pt x="696433" y="372229"/>
                  <a:pt x="1392866" y="56797"/>
                  <a:pt x="1850066" y="7179"/>
                </a:cubicBezTo>
                <a:cubicBezTo>
                  <a:pt x="2307266" y="-42440"/>
                  <a:pt x="2525233" y="173755"/>
                  <a:pt x="2743200" y="38995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0271974" y="5150793"/>
            <a:ext cx="1212112" cy="641872"/>
          </a:xfrm>
          <a:custGeom>
            <a:avLst/>
            <a:gdLst>
              <a:gd name="connsiteX0" fmla="*/ 0 w 1212112"/>
              <a:gd name="connsiteY0" fmla="*/ 0 h 641872"/>
              <a:gd name="connsiteX1" fmla="*/ 808074 w 1212112"/>
              <a:gd name="connsiteY1" fmla="*/ 616689 h 641872"/>
              <a:gd name="connsiteX2" fmla="*/ 1212112 w 1212112"/>
              <a:gd name="connsiteY2" fmla="*/ 531628 h 6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2112" h="641872">
                <a:moveTo>
                  <a:pt x="0" y="0"/>
                </a:moveTo>
                <a:cubicBezTo>
                  <a:pt x="303027" y="264042"/>
                  <a:pt x="606055" y="528084"/>
                  <a:pt x="808074" y="616689"/>
                </a:cubicBezTo>
                <a:cubicBezTo>
                  <a:pt x="1010093" y="705294"/>
                  <a:pt x="1212112" y="531628"/>
                  <a:pt x="1212112" y="531628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140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If we </a:t>
            </a:r>
            <a:r>
              <a:rPr lang="en-US" dirty="0" err="1" smtClean="0"/>
              <a:t>vectorise</a:t>
            </a:r>
            <a:r>
              <a:rPr lang="en-US" dirty="0" smtClean="0"/>
              <a:t> an image we enforce a spatial relationship</a:t>
            </a:r>
          </a:p>
          <a:p>
            <a:pPr lvl="1"/>
            <a:r>
              <a:rPr lang="en-US" dirty="0" smtClean="0"/>
              <a:t>Why would the bottom right of this image dictate what we expect to see in the top left?</a:t>
            </a:r>
          </a:p>
          <a:p>
            <a:pPr lvl="1"/>
            <a:endParaRPr lang="en-US" dirty="0"/>
          </a:p>
          <a:p>
            <a:r>
              <a:rPr lang="en-US" dirty="0" smtClean="0"/>
              <a:t>Solution: extract local features</a:t>
            </a:r>
          </a:p>
          <a:p>
            <a:pPr lvl="1"/>
            <a:r>
              <a:rPr lang="en-US" dirty="0" smtClean="0"/>
              <a:t>Robust to illumination, scale and rotation variations</a:t>
            </a:r>
          </a:p>
          <a:p>
            <a:pPr lvl="1"/>
            <a:r>
              <a:rPr lang="en-US" dirty="0" smtClean="0"/>
              <a:t>Do we learn a local feature for each region?</a:t>
            </a:r>
          </a:p>
          <a:p>
            <a:pPr lvl="1"/>
            <a:r>
              <a:rPr lang="en-US" dirty="0" smtClean="0"/>
              <a:t>How can we make them descriptive enough to get the information we want?</a:t>
            </a:r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5362" r="11810" b="6288"/>
          <a:stretch/>
        </p:blipFill>
        <p:spPr>
          <a:xfrm>
            <a:off x="9037255" y="2736278"/>
            <a:ext cx="1734879" cy="25300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37254" y="2736278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052135" y="4518203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34169" y="5820697"/>
            <a:ext cx="1848463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070256" y="6061585"/>
            <a:ext cx="1848463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551401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People did define regions and features</a:t>
                </a:r>
              </a:p>
              <a:p>
                <a:pPr lvl="1"/>
                <a:r>
                  <a:rPr lang="en-US" dirty="0" smtClean="0"/>
                  <a:t>There is a lot of redundancy in images</a:t>
                </a:r>
              </a:p>
              <a:p>
                <a:pPr lvl="1"/>
                <a:r>
                  <a:rPr lang="en-US" dirty="0" smtClean="0"/>
                  <a:t>Exploit this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Solution 1: bag-of-words</a:t>
                </a:r>
              </a:p>
              <a:p>
                <a:pPr lvl="1"/>
                <a:r>
                  <a:rPr lang="en-US" dirty="0" smtClean="0"/>
                  <a:t>Define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 features (edges, etc.)</a:t>
                </a:r>
              </a:p>
              <a:p>
                <a:pPr lvl="1"/>
                <a:r>
                  <a:rPr lang="en-US" dirty="0" smtClean="0"/>
                  <a:t>Count the frequency that these features occur in the image</a:t>
                </a:r>
              </a:p>
              <a:p>
                <a:pPr lvl="1"/>
                <a:r>
                  <a:rPr lang="en-US" dirty="0" smtClean="0"/>
                  <a:t>Build up a histogram which is the feature vector describing the image</a:t>
                </a:r>
              </a:p>
            </p:txBody>
          </p:sp>
        </mc:Choice>
        <mc:Fallback xmlns="">
          <p:sp>
            <p:nvSpPr>
              <p:cNvPr id="5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551401" cy="4867783"/>
              </a:xfrm>
              <a:blipFill rotWithShape="0">
                <a:blip r:embed="rId2"/>
                <a:stretch>
                  <a:fillRect l="-1676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5362" r="11810" b="6288"/>
          <a:stretch/>
        </p:blipFill>
        <p:spPr>
          <a:xfrm>
            <a:off x="9037255" y="2736278"/>
            <a:ext cx="1734879" cy="25300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37254" y="2736278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052135" y="4518203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91949" y="5810865"/>
            <a:ext cx="521110" cy="25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mtClean="0"/>
              <a:t>v</a:t>
            </a:r>
            <a:r>
              <a:rPr lang="en-US" baseline="-25000" smtClean="0"/>
              <a:t>1</a:t>
            </a:r>
            <a:endParaRPr lang="en-US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8613059" y="5810865"/>
            <a:ext cx="521110" cy="25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10911421" y="5810865"/>
            <a:ext cx="521110" cy="25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324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8412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Image Classification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51401" cy="4867783"/>
          </a:xfrm>
        </p:spPr>
        <p:txBody>
          <a:bodyPr>
            <a:normAutofit/>
          </a:bodyPr>
          <a:lstStyle/>
          <a:p>
            <a:r>
              <a:rPr lang="en-US" dirty="0" smtClean="0"/>
              <a:t>People did define regions and learnt features</a:t>
            </a:r>
          </a:p>
          <a:p>
            <a:pPr lvl="1"/>
            <a:r>
              <a:rPr lang="en-US" dirty="0" smtClean="0"/>
              <a:t>There is a lot of redundancy in images</a:t>
            </a:r>
          </a:p>
          <a:p>
            <a:pPr lvl="1"/>
            <a:r>
              <a:rPr lang="en-US" dirty="0" smtClean="0"/>
              <a:t>Exploit this</a:t>
            </a:r>
          </a:p>
          <a:p>
            <a:pPr lvl="1"/>
            <a:endParaRPr lang="en-US" dirty="0"/>
          </a:p>
          <a:p>
            <a:r>
              <a:rPr lang="en-US" dirty="0" smtClean="0"/>
              <a:t>Solution 2: convolutional neural network</a:t>
            </a:r>
          </a:p>
          <a:p>
            <a:pPr lvl="1"/>
            <a:r>
              <a:rPr lang="en-US" dirty="0" smtClean="0"/>
              <a:t>Extract the same kind of features from a sliding window</a:t>
            </a:r>
          </a:p>
          <a:p>
            <a:pPr lvl="1"/>
            <a:r>
              <a:rPr lang="en-US" dirty="0" smtClean="0"/>
              <a:t>CNNs provide a framework to learn the “features” from the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5362" r="11810" b="6288"/>
          <a:stretch/>
        </p:blipFill>
        <p:spPr>
          <a:xfrm>
            <a:off x="9037255" y="2736278"/>
            <a:ext cx="1734879" cy="25300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37254" y="2736278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052135" y="4518203"/>
            <a:ext cx="720000" cy="72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8412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1659</Words>
  <Application>Microsoft Macintosh PowerPoint</Application>
  <PresentationFormat>Widescreen</PresentationFormat>
  <Paragraphs>401</Paragraphs>
  <Slides>57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Calibri</vt:lpstr>
      <vt:lpstr>Calibri Light</vt:lpstr>
      <vt:lpstr>Cambria Math</vt:lpstr>
      <vt:lpstr>Arial</vt:lpstr>
      <vt:lpstr>Office Theme</vt:lpstr>
      <vt:lpstr>Digging Deeper Neural Networks</vt:lpstr>
      <vt:lpstr>PowerPoint Presentation</vt:lpstr>
      <vt:lpstr>Part II Convolutional Neural Networks (CNNs)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Deep CNNs for Image Classification</vt:lpstr>
      <vt:lpstr>Deep CNNs for Image Classification</vt:lpstr>
      <vt:lpstr>Deep CNNs for Image Classification</vt:lpstr>
      <vt:lpstr>Deep CNNs for Image Classification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CNN Building Blocks</vt:lpstr>
      <vt:lpstr>Building Your First Convolutional Neural Network</vt:lpstr>
      <vt:lpstr>Building Your First CNN</vt:lpstr>
      <vt:lpstr>Building Your First DCNN</vt:lpstr>
      <vt:lpstr>Building Your First DCNN</vt:lpstr>
      <vt:lpstr>Building Your First DCNN</vt:lpstr>
      <vt:lpstr>Building Your First DCNN</vt:lpstr>
      <vt:lpstr>Building Your First DCNN</vt:lpstr>
      <vt:lpstr>Building Your First DCNN</vt:lpstr>
      <vt:lpstr>Building Your First DCNN</vt:lpstr>
      <vt:lpstr>Building Your First DCNN</vt:lpstr>
      <vt:lpstr>DCNNs for Image Classification</vt:lpstr>
      <vt:lpstr>Building Your First DCNN</vt:lpstr>
      <vt:lpstr>Building Your First DCNN</vt:lpstr>
      <vt:lpstr>Building Your First DCNN</vt:lpstr>
      <vt:lpstr>Building Your First DCNN</vt:lpstr>
      <vt:lpstr>Going Even Deeper</vt:lpstr>
      <vt:lpstr>DCNNs for Image Classification</vt:lpstr>
      <vt:lpstr>CNNs for Image Classification</vt:lpstr>
      <vt:lpstr>CNNs for Image Classification</vt:lpstr>
      <vt:lpstr>CNNs for Image Classification</vt:lpstr>
      <vt:lpstr>CNNs for Image Classification</vt:lpstr>
      <vt:lpstr>More on CNNs for Image Classification</vt:lpstr>
      <vt:lpstr>Introduction to Recurrent Neural Networks</vt:lpstr>
      <vt:lpstr>Recurrent Neural Networks</vt:lpstr>
      <vt:lpstr>Recurrent Neural Networks</vt:lpstr>
      <vt:lpstr>Recurrent Neural Networks</vt:lpstr>
      <vt:lpstr>Introduction to Recurrent Neural Networks</vt:lpstr>
      <vt:lpstr>Recurrent Neural Networks</vt:lpstr>
      <vt:lpstr>Recap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Deeper Neural Networks</dc:title>
  <dc:creator>Chris McCool</dc:creator>
  <cp:lastModifiedBy>Chris McCool</cp:lastModifiedBy>
  <cp:revision>174</cp:revision>
  <dcterms:created xsi:type="dcterms:W3CDTF">2017-10-04T00:24:47Z</dcterms:created>
  <dcterms:modified xsi:type="dcterms:W3CDTF">2017-10-24T00:50:19Z</dcterms:modified>
</cp:coreProperties>
</file>